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6"/>
  </p:notesMasterIdLst>
  <p:handoutMasterIdLst>
    <p:handoutMasterId r:id="rId57"/>
  </p:handoutMasterIdLst>
  <p:sldIdLst>
    <p:sldId id="1663" r:id="rId5"/>
    <p:sldId id="1664" r:id="rId6"/>
    <p:sldId id="1665" r:id="rId7"/>
    <p:sldId id="1670" r:id="rId8"/>
    <p:sldId id="1666" r:id="rId9"/>
    <p:sldId id="1671" r:id="rId10"/>
    <p:sldId id="1672" r:id="rId11"/>
    <p:sldId id="1673" r:id="rId12"/>
    <p:sldId id="1674" r:id="rId13"/>
    <p:sldId id="1675" r:id="rId14"/>
    <p:sldId id="1676" r:id="rId15"/>
    <p:sldId id="1677" r:id="rId16"/>
    <p:sldId id="1679" r:id="rId17"/>
    <p:sldId id="1681" r:id="rId18"/>
    <p:sldId id="1682" r:id="rId19"/>
    <p:sldId id="1667" r:id="rId20"/>
    <p:sldId id="1685" r:id="rId21"/>
    <p:sldId id="1694" r:id="rId22"/>
    <p:sldId id="1683" r:id="rId23"/>
    <p:sldId id="1684" r:id="rId24"/>
    <p:sldId id="1686" r:id="rId25"/>
    <p:sldId id="1691" r:id="rId26"/>
    <p:sldId id="1689" r:id="rId27"/>
    <p:sldId id="1690" r:id="rId28"/>
    <p:sldId id="1702" r:id="rId29"/>
    <p:sldId id="1603" r:id="rId30"/>
    <p:sldId id="1693" r:id="rId31"/>
    <p:sldId id="1687" r:id="rId32"/>
    <p:sldId id="1688" r:id="rId33"/>
    <p:sldId id="1692" r:id="rId34"/>
    <p:sldId id="1013" r:id="rId35"/>
    <p:sldId id="1605" r:id="rId36"/>
    <p:sldId id="1636" r:id="rId37"/>
    <p:sldId id="1599" r:id="rId38"/>
    <p:sldId id="1551" r:id="rId39"/>
    <p:sldId id="1570" r:id="rId40"/>
    <p:sldId id="1573" r:id="rId41"/>
    <p:sldId id="1637" r:id="rId42"/>
    <p:sldId id="1572" r:id="rId43"/>
    <p:sldId id="1640" r:id="rId44"/>
    <p:sldId id="1699" r:id="rId45"/>
    <p:sldId id="1695" r:id="rId46"/>
    <p:sldId id="1696" r:id="rId47"/>
    <p:sldId id="1697" r:id="rId48"/>
    <p:sldId id="1698" r:id="rId49"/>
    <p:sldId id="1701" r:id="rId50"/>
    <p:sldId id="1700" r:id="rId51"/>
    <p:sldId id="1668" r:id="rId52"/>
    <p:sldId id="1680" r:id="rId53"/>
    <p:sldId id="1669" r:id="rId54"/>
    <p:sldId id="1532"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1664"/>
            <p14:sldId id="1665"/>
            <p14:sldId id="1670"/>
            <p14:sldId id="1666"/>
            <p14:sldId id="1671"/>
            <p14:sldId id="1672"/>
            <p14:sldId id="1673"/>
            <p14:sldId id="1674"/>
            <p14:sldId id="1675"/>
            <p14:sldId id="1676"/>
            <p14:sldId id="1677"/>
            <p14:sldId id="1679"/>
            <p14:sldId id="1681"/>
            <p14:sldId id="1682"/>
            <p14:sldId id="1667"/>
            <p14:sldId id="1685"/>
            <p14:sldId id="1694"/>
            <p14:sldId id="1683"/>
            <p14:sldId id="1684"/>
            <p14:sldId id="1686"/>
            <p14:sldId id="1691"/>
            <p14:sldId id="1689"/>
            <p14:sldId id="1690"/>
            <p14:sldId id="1702"/>
            <p14:sldId id="1603"/>
            <p14:sldId id="1693"/>
            <p14:sldId id="1687"/>
            <p14:sldId id="1688"/>
            <p14:sldId id="1692"/>
            <p14:sldId id="1013"/>
            <p14:sldId id="1605"/>
            <p14:sldId id="1636"/>
            <p14:sldId id="1599"/>
            <p14:sldId id="1551"/>
            <p14:sldId id="1570"/>
            <p14:sldId id="1573"/>
            <p14:sldId id="1637"/>
            <p14:sldId id="1572"/>
            <p14:sldId id="1640"/>
            <p14:sldId id="1699"/>
            <p14:sldId id="1695"/>
            <p14:sldId id="1696"/>
            <p14:sldId id="1697"/>
            <p14:sldId id="1698"/>
            <p14:sldId id="1701"/>
            <p14:sldId id="1700"/>
            <p14:sldId id="1668"/>
            <p14:sldId id="1680"/>
            <p14:sldId id="166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48FF"/>
    <a:srgbClr val="000000"/>
    <a:srgbClr val="F1F1F1"/>
    <a:srgbClr val="2347FC"/>
    <a:srgbClr val="00A7E4"/>
    <a:srgbClr val="969696"/>
    <a:srgbClr val="00ADEC"/>
    <a:srgbClr val="006BB7"/>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77518" autoAdjust="0"/>
  </p:normalViewPr>
  <p:slideViewPr>
    <p:cSldViewPr snapToGrid="0">
      <p:cViewPr varScale="1">
        <p:scale>
          <a:sx n="88" d="100"/>
          <a:sy n="88" d="100"/>
        </p:scale>
        <p:origin x="1266" y="19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5/31/2020 10:53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5/31/2020 10:49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microsoft.com/en-us/sql/relational-databases/system-catalog-views/sys-columns-transact-sql?view=sql-server-ver15"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docs.microsoft.com/en-us/sql/relational-databases/system-catalog-views/sys-column-encryption-key-values-transact-sql?view=sql-server-ver15" TargetMode="External"/><Relationship Id="rId4" Type="http://schemas.openxmlformats.org/officeDocument/2006/relationships/hyperlink" Target="https://docs.microsoft.com/en-us/sql/relational-databases/system-catalog-views/sys-column-encryption-keys-transact-sql?view=sql-server-ver15"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services/key-vault/"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nuget.org/packages/Microsoft.Extensions.Configuration.AzureKeyVault/"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5/31/2020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Roles extend beyond the application workflow into declarative management: </a:t>
            </a:r>
          </a:p>
          <a:p>
            <a:pPr marL="457200" indent="-457200">
              <a:buFont typeface="Arial" panose="020B0604020202020204" pitchFamily="34" charset="0"/>
              <a:buChar char="•"/>
            </a:pPr>
            <a:r>
              <a:rPr lang="en-US" dirty="0"/>
              <a:t>Use role membership to group principals</a:t>
            </a:r>
          </a:p>
          <a:p>
            <a:pPr marL="457200" indent="-457200">
              <a:buFont typeface="Arial" panose="020B0604020202020204" pitchFamily="34" charset="0"/>
              <a:buChar char="•"/>
            </a:pPr>
            <a:r>
              <a:rPr lang="en-US" dirty="0"/>
              <a:t>Apply access permissions to roles (user and application roles) </a:t>
            </a:r>
          </a:p>
          <a:p>
            <a:pPr marL="457200" indent="-457200">
              <a:buFont typeface="Arial" panose="020B0604020202020204" pitchFamily="34" charset="0"/>
              <a:buChar char="•"/>
            </a:pPr>
            <a:r>
              <a:rPr lang="en-US" dirty="0"/>
              <a:t>Check roles within application workflows to secure data, resources, and actions</a:t>
            </a:r>
          </a:p>
          <a:p>
            <a:pPr marL="457200" indent="-457200">
              <a:buFont typeface="Arial" panose="020B0604020202020204" pitchFamily="34" charset="0"/>
              <a:buChar char="•"/>
            </a:pPr>
            <a:r>
              <a:rPr lang="en-US" dirty="0"/>
              <a:t>This gives operator security teams fine-grained access control based on role </a:t>
            </a:r>
          </a:p>
          <a:p>
            <a:pPr marL="457200" indent="-457200">
              <a:buFont typeface="Arial" panose="020B0604020202020204" pitchFamily="34" charset="0"/>
              <a:buChar char="•"/>
            </a:pPr>
            <a:r>
              <a:rPr lang="en-US" dirty="0"/>
              <a:t>Management of permissions is reduced because we are now managing roles, not individual accounts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85468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367" rtl="0" eaLnBrk="1" fontAlgn="auto" latinLnBrk="0" hangingPunct="1">
              <a:lnSpc>
                <a:spcPct val="120000"/>
              </a:lnSpc>
              <a:spcBef>
                <a:spcPts val="0"/>
              </a:spcBef>
              <a:spcAft>
                <a:spcPts val="333"/>
              </a:spcAft>
              <a:buClrTx/>
              <a:buSzTx/>
              <a:buFont typeface="Arial" pitchFamily="34" charset="0"/>
              <a:buNone/>
              <a:tabLst/>
              <a:defRPr/>
            </a:pPr>
            <a:r>
              <a:rPr lang="en-US" sz="882" b="1" i="0" kern="1200" dirty="0">
                <a:solidFill>
                  <a:schemeClr val="tx1"/>
                </a:solidFill>
                <a:effectLst/>
                <a:latin typeface="Segoe UI" panose="020B0502040204020203" pitchFamily="34" charset="0"/>
                <a:ea typeface="+mn-ea"/>
                <a:cs typeface="+mn-cs"/>
              </a:rPr>
              <a:t>Additive App and User Permissions</a:t>
            </a:r>
            <a:br>
              <a:rPr lang="en-US" sz="882" b="0" i="0" kern="1200" dirty="0">
                <a:solidFill>
                  <a:schemeClr val="tx1"/>
                </a:solidFill>
                <a:effectLst/>
                <a:latin typeface="Segoe UI" panose="020B0502040204020203" pitchFamily="34" charset="0"/>
                <a:ea typeface="+mn-ea"/>
                <a:cs typeface="+mn-cs"/>
              </a:rPr>
            </a:br>
            <a:r>
              <a:rPr lang="en-US" sz="882" b="0" i="0" kern="1200" dirty="0">
                <a:solidFill>
                  <a:schemeClr val="tx1"/>
                </a:solidFill>
                <a:effectLst/>
                <a:latin typeface="Segoe UI" panose="020B0502040204020203" pitchFamily="34" charset="0"/>
                <a:ea typeface="+mn-ea"/>
                <a:cs typeface="+mn-cs"/>
              </a:rPr>
              <a:t>Application Permissions for apps and users result in a union.     Microsoft Identity Platform can deliver authorization based on this union.  </a:t>
            </a:r>
          </a:p>
          <a:p>
            <a:pPr marL="107153" lvl="1" indent="0">
              <a:lnSpc>
                <a:spcPct val="120000"/>
              </a:lnSpc>
              <a:buNone/>
            </a:pPr>
            <a:endParaRPr lang="en-US" sz="882" b="0" i="0" kern="1200" dirty="0">
              <a:solidFill>
                <a:schemeClr val="tx1"/>
              </a:solidFill>
              <a:effectLst/>
              <a:latin typeface="Segoe UI" panose="020B0502040204020203" pitchFamily="34" charset="0"/>
              <a:ea typeface="+mn-ea"/>
              <a:cs typeface="+mn-cs"/>
            </a:endParaRPr>
          </a:p>
          <a:p>
            <a:pPr marL="107153" lvl="1" indent="0">
              <a:lnSpc>
                <a:spcPct val="120000"/>
              </a:lnSpc>
              <a:buNone/>
            </a:pPr>
            <a:r>
              <a:rPr lang="en-US" sz="882" b="0" i="0" kern="1200" dirty="0">
                <a:solidFill>
                  <a:schemeClr val="tx1"/>
                </a:solidFill>
                <a:effectLst/>
                <a:latin typeface="Segoe UI" panose="020B0502040204020203" pitchFamily="34" charset="0"/>
                <a:ea typeface="+mn-ea"/>
                <a:cs typeface="+mn-cs"/>
              </a:rPr>
              <a:t>Application Permissions for service of daemon apps use a slightly different flow for access tokens where they authenticate as “themselves”, not on behalf of the user by sending credentials. These applications use a Credential Flow in which each app has an individual credential with a unique username and password combination.    </a:t>
            </a:r>
          </a:p>
          <a:p>
            <a:pPr marL="107153" lvl="1" indent="0">
              <a:lnSpc>
                <a:spcPct val="120000"/>
              </a:lnSpc>
              <a:buNone/>
            </a:pPr>
            <a:endParaRPr lang="en-US" sz="882" b="0" i="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Applications that integrate with Microsoft Identity Platform follow an authorization model enabling administrators and users access control over how resources and data.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Application Permissions for apps and users result in a union.     Microsoft Identity Platform can deliver authorization based on this union.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Application Permissions for service of daemon apps use a slightly different flow for access tokens where they authenticate as “themselves”, not on behalf of the user by sending credentials. These applications use a Credential Flow in which each app has an individual credential with a unique username and password combination.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Apps are allocated within Application Roles so once they authenticate with an api and get an access token the token contains roles not scopes as it would with a user.    So it is the application role that is validated in the workflow versus scope for the user.   Application permissions are created on the same MIP registration workflow used to register the application.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MIP supports two key types of permissions: </a:t>
            </a:r>
          </a:p>
          <a:p>
            <a:r>
              <a:rPr lang="en-US" sz="882" b="0" kern="1200" dirty="0">
                <a:solidFill>
                  <a:schemeClr val="tx1"/>
                </a:solidFill>
                <a:effectLst/>
                <a:latin typeface="Segoe UI" panose="020B0502040204020203" pitchFamily="34" charset="0"/>
                <a:ea typeface="+mn-ea"/>
                <a:cs typeface="+mn-cs"/>
              </a:rPr>
              <a:t>- delegated Permissions</a:t>
            </a:r>
          </a:p>
          <a:p>
            <a:r>
              <a:rPr lang="en-US" sz="882" b="0" kern="1200" dirty="0">
                <a:solidFill>
                  <a:schemeClr val="tx1"/>
                </a:solidFill>
                <a:effectLst/>
                <a:latin typeface="Segoe UI" panose="020B0502040204020203" pitchFamily="34" charset="0"/>
                <a:ea typeface="+mn-ea"/>
                <a:cs typeface="+mn-cs"/>
              </a:rPr>
              <a:t>- Application Permissions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**Delegated Permissions**</a:t>
            </a:r>
          </a:p>
          <a:p>
            <a:r>
              <a:rPr lang="en-US" sz="882" b="0" kern="1200" dirty="0">
                <a:solidFill>
                  <a:schemeClr val="tx1"/>
                </a:solidFill>
                <a:effectLst/>
                <a:latin typeface="Segoe UI" panose="020B0502040204020203" pitchFamily="34" charset="0"/>
                <a:ea typeface="+mn-ea"/>
                <a:cs typeface="+mn-cs"/>
              </a:rPr>
              <a:t>This permission type is utilized by apps that have a signed-in user present. In this permission context, either the user consents to grant the requested permissions to the app, thus the app is "delegated permission to act" as the signed-in user when accessing resources and data.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**Application Permissions**</a:t>
            </a:r>
          </a:p>
          <a:p>
            <a:r>
              <a:rPr lang="en-US" sz="882" b="0" kern="1200" dirty="0">
                <a:solidFill>
                  <a:schemeClr val="tx1"/>
                </a:solidFill>
                <a:effectLst/>
                <a:latin typeface="Segoe UI" panose="020B0502040204020203" pitchFamily="34" charset="0"/>
                <a:ea typeface="+mn-ea"/>
                <a:cs typeface="+mn-cs"/>
              </a:rPr>
              <a:t>This permission type is utilized by apps that run without a signed-in user present, such as background services or daemons.  </a:t>
            </a:r>
          </a:p>
          <a:p>
            <a:r>
              <a:rPr lang="en-US" sz="882" b="0" kern="1200" dirty="0">
                <a:solidFill>
                  <a:schemeClr val="tx1"/>
                </a:solidFill>
                <a:effectLst/>
                <a:latin typeface="Segoe UI" panose="020B0502040204020203" pitchFamily="34" charset="0"/>
                <a:ea typeface="+mn-ea"/>
                <a:cs typeface="+mn-cs"/>
              </a:rPr>
              <a:t>In this </a:t>
            </a:r>
            <a:r>
              <a:rPr lang="en-US" sz="882" b="0" kern="1200" dirty="0" err="1">
                <a:solidFill>
                  <a:schemeClr val="tx1"/>
                </a:solidFill>
                <a:effectLst/>
                <a:latin typeface="Segoe UI" panose="020B0502040204020203" pitchFamily="34" charset="0"/>
                <a:ea typeface="+mn-ea"/>
                <a:cs typeface="+mn-cs"/>
              </a:rPr>
              <a:t>permisison</a:t>
            </a:r>
            <a:r>
              <a:rPr lang="en-US" sz="882" b="0" kern="1200" dirty="0">
                <a:solidFill>
                  <a:schemeClr val="tx1"/>
                </a:solidFill>
                <a:effectLst/>
                <a:latin typeface="Segoe UI" panose="020B0502040204020203" pitchFamily="34" charset="0"/>
                <a:ea typeface="+mn-ea"/>
                <a:cs typeface="+mn-cs"/>
              </a:rPr>
              <a:t> context, permissions can only be granted by an administrator.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By defining permission types, operator teams now have fine-grained access control API workflow and data.   </a:t>
            </a:r>
          </a:p>
          <a:p>
            <a:r>
              <a:rPr lang="en-US" sz="882" b="0" kern="1200" dirty="0">
                <a:solidFill>
                  <a:schemeClr val="tx1"/>
                </a:solidFill>
                <a:effectLst/>
                <a:latin typeface="Segoe UI" panose="020B0502040204020203" pitchFamily="34" charset="0"/>
                <a:ea typeface="+mn-ea"/>
                <a:cs typeface="+mn-cs"/>
              </a:rPr>
              <a:t>This means any integrated app can request permissions to execute workflow or access data.   Using this construct, apps can request only the specific permissions required to execute their function.   Nothing more, nothing less.   </a:t>
            </a:r>
          </a:p>
          <a:p>
            <a:r>
              <a:rPr lang="en-US" sz="882" b="0" kern="1200" dirty="0">
                <a:solidFill>
                  <a:schemeClr val="tx1"/>
                </a:solidFill>
                <a:effectLst/>
                <a:latin typeface="Segoe UI" panose="020B0502040204020203" pitchFamily="34" charset="0"/>
                <a:ea typeface="+mn-ea"/>
                <a:cs typeface="+mn-cs"/>
              </a:rPr>
              <a:t>Further, the code becomes more declarative, as developers can literally read what permissions are being requested and checked within the actual code line.</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On the management side, administrators can know exactly what access the application is intended to have based on what is seen in app registration.  </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marL="107153" lvl="1" indent="0">
              <a:lnSpc>
                <a:spcPct val="120000"/>
              </a:lnSpc>
              <a:buNone/>
            </a:pPr>
            <a:endParaRPr lang="en-US" sz="882" b="0" i="0" kern="1200" dirty="0">
              <a:solidFill>
                <a:schemeClr val="tx1"/>
              </a:solidFill>
              <a:effectLst/>
              <a:latin typeface="Segoe UI" panose="020B0502040204020203" pitchFamily="34" charset="0"/>
              <a:ea typeface="+mn-ea"/>
              <a:cs typeface="+mn-cs"/>
            </a:endParaRPr>
          </a:p>
          <a:p>
            <a:pPr marL="107153" lvl="1" indent="0">
              <a:lnSpc>
                <a:spcPct val="120000"/>
              </a:lnSpc>
              <a:buNone/>
            </a:pPr>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11:26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68080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 promote security, Operator Teams can create a separation of roles within the team.  </a:t>
            </a:r>
            <a:br>
              <a:rPr lang="en-US" dirty="0"/>
            </a:br>
            <a:br>
              <a:rPr lang="en-US" dirty="0"/>
            </a:br>
            <a:r>
              <a:rPr lang="en-US" dirty="0"/>
              <a:t>The separation creates a distinction between those who OWN the data (and can view it)…</a:t>
            </a:r>
            <a:br>
              <a:rPr lang="en-US" dirty="0"/>
            </a:br>
            <a:br>
              <a:rPr lang="en-US" dirty="0"/>
            </a:br>
            <a:r>
              <a:rPr lang="en-US" dirty="0"/>
              <a:t>… and those who MANAGE the data (but should have no access).  </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Using suggested role separation within the Operator Team, there are at least two distinct roles who manage Always Encrypted keys:</a:t>
            </a: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	Security Administrators and Database Administrators</a:t>
            </a:r>
          </a:p>
          <a:p>
            <a:endParaRPr lang="en-US" sz="882" b="0"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Security Administrator</a:t>
            </a:r>
            <a:r>
              <a:rPr lang="en-US" sz="882" b="0" i="0" kern="1200" dirty="0">
                <a:solidFill>
                  <a:schemeClr val="tx1"/>
                </a:solidFill>
                <a:effectLst/>
                <a:latin typeface="Segoe UI Light" pitchFamily="34" charset="0"/>
                <a:ea typeface="+mn-ea"/>
                <a:cs typeface="+mn-cs"/>
              </a:rPr>
              <a:t> - </a:t>
            </a: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This role creates Column Encryption Keys (CEK) generates column encryption keys and column master keys and manages key stores containing the column master keys. To perform these tasks, a Security Administrator needs to be able to access the keys and the key store, but does NOT need access to the database.</a:t>
            </a:r>
          </a:p>
          <a:p>
            <a:endParaRPr lang="en-US" sz="882" b="0"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Database Administrator </a:t>
            </a:r>
            <a:r>
              <a:rPr lang="en-US" sz="882" b="0" i="0" kern="1200" dirty="0">
                <a:solidFill>
                  <a:schemeClr val="tx1"/>
                </a:solidFill>
                <a:effectLst/>
                <a:latin typeface="Segoe UI Light" pitchFamily="34" charset="0"/>
                <a:ea typeface="+mn-ea"/>
                <a:cs typeface="+mn-cs"/>
              </a:rPr>
              <a:t>- manages metadata about the keys in the database.   </a:t>
            </a: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To manage keys metadata this role needs </a:t>
            </a:r>
            <a:r>
              <a:rPr lang="en-US" sz="882" b="0" i="0" kern="1200" dirty="0" err="1">
                <a:solidFill>
                  <a:schemeClr val="tx1"/>
                </a:solidFill>
                <a:effectLst/>
                <a:latin typeface="Segoe UI Light" pitchFamily="34" charset="0"/>
                <a:ea typeface="+mn-ea"/>
                <a:cs typeface="+mn-cs"/>
              </a:rPr>
              <a:t>permssions</a:t>
            </a:r>
            <a:r>
              <a:rPr lang="en-US" sz="882" b="0" i="0" kern="1200" dirty="0">
                <a:solidFill>
                  <a:schemeClr val="tx1"/>
                </a:solidFill>
                <a:effectLst/>
                <a:latin typeface="Segoe UI Light" pitchFamily="34" charset="0"/>
                <a:ea typeface="+mn-ea"/>
                <a:cs typeface="+mn-cs"/>
              </a:rPr>
              <a:t> to view and manipulate key metadata in the database.  </a:t>
            </a: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However this role does NOT have access to the keys or the key store holding one or more Column Master Keys (CMKs).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general recommendation is that organizations should opt for role separation in this manner whenever possible.   However, smaller organizations may not create this separation in an effort to reduce </a:t>
            </a:r>
            <a:r>
              <a:rPr lang="en-US" dirty="0" err="1"/>
              <a:t>complexit</a:t>
            </a:r>
            <a:r>
              <a:rPr lang="en-US" dirty="0"/>
              <a:t>.  </a:t>
            </a:r>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When Always Encrypted keys are managed without role separation, a single person can assume both Security Administrator and DBA roles, which implies that person needs to be able to access and manage both the keys/key stores and the key metadata. </a:t>
            </a: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Moving to a DevOps model, organizations can more efficiently manage AE keys without role separation as the DevOps process can be secured and monitored separately from discrete “one-off” configuration operations.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The primary driver here is if the database is cloud-based and Operator Teams want to restrict cloud administrators (but not database manager types) from data access.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863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t>Authentication Flows are consistent and secure with Identity Platform</a:t>
            </a:r>
            <a:r>
              <a:rPr lang="en-US" sz="900" b="1" kern="1200" dirty="0">
                <a:solidFill>
                  <a:schemeClr val="tx1"/>
                </a:solidFill>
                <a:latin typeface="Segoe UI" panose="020B0502040204020203" pitchFamily="34" charset="0"/>
                <a:ea typeface="+mn-ea"/>
                <a:cs typeface="+mn-cs"/>
              </a:rPr>
              <a:t>!</a:t>
            </a:r>
            <a:endParaRPr lang="en-US" sz="900" b="1" dirty="0"/>
          </a:p>
          <a:p>
            <a:pPr marL="457200" indent="-457200">
              <a:buFont typeface="Arial" panose="020B0604020202020204" pitchFamily="34" charset="0"/>
              <a:buChar char="•"/>
            </a:pPr>
            <a:r>
              <a:rPr lang="en-US" sz="900" dirty="0">
                <a:latin typeface="Segoe UI Semilight" panose="020B0402040204020203" pitchFamily="34" charset="0"/>
                <a:cs typeface="Segoe UI Semilight" panose="020B0402040204020203" pitchFamily="34" charset="0"/>
              </a:rPr>
              <a:t>Represent custom workflows that reflect business needs as well as reducing complexity and user experience issues (SSO, scope prompting) </a:t>
            </a:r>
          </a:p>
          <a:p>
            <a:pPr marL="457200" indent="-457200">
              <a:buFont typeface="Arial" panose="020B0604020202020204" pitchFamily="34" charset="0"/>
              <a:buChar char="•"/>
            </a:pPr>
            <a:r>
              <a:rPr lang="en-US" sz="900" dirty="0">
                <a:latin typeface="Segoe UI Semilight" panose="020B0402040204020203" pitchFamily="34" charset="0"/>
                <a:cs typeface="Segoe UI Semilight" panose="020B0402040204020203" pitchFamily="34" charset="0"/>
              </a:rPr>
              <a:t>Enable direct API integration to represent a comprehensive, event-driven workflow across applications. </a:t>
            </a:r>
            <a:br>
              <a:rPr lang="en-US" sz="900" dirty="0">
                <a:latin typeface="Segoe UI Semilight" panose="020B0402040204020203" pitchFamily="34" charset="0"/>
                <a:cs typeface="Segoe UI Semilight" panose="020B0402040204020203" pitchFamily="34" charset="0"/>
              </a:rPr>
            </a:br>
            <a:endParaRPr lang="en-US" sz="900" dirty="0">
              <a:latin typeface="Segoe UI Semilight" panose="020B0402040204020203" pitchFamily="34" charset="0"/>
              <a:cs typeface="Segoe UI Semilight" panose="020B04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11:27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4600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Most authentication scenarios acquire tokens on behalf of signed-in users.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11:28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399090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Row-Level Security (RLS) we can control data access and simplify security design by:</a:t>
            </a:r>
          </a:p>
          <a:p>
            <a:r>
              <a:rPr lang="en-US" dirty="0"/>
              <a:t>Applying a fine-grained grained, row-level access control over a table based on user security context.  </a:t>
            </a:r>
            <a:br>
              <a:rPr lang="en-US" dirty="0"/>
            </a:br>
            <a:endParaRPr lang="en-US" dirty="0"/>
          </a:p>
          <a:p>
            <a:r>
              <a:rPr lang="en-US" dirty="0"/>
              <a:t>This enables multiple user security classifications in a single table (read: multi-tenant) and support for </a:t>
            </a:r>
            <a:r>
              <a:rPr lang="en-US" dirty="0" err="1"/>
              <a:t>for</a:t>
            </a:r>
            <a:r>
              <a:rPr lang="en-US" dirty="0"/>
              <a:t> transparent filtering and blocking rules based on query execution context rather than user access permissions directly because, the security filtering logic is schema bound to the table object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5/31/2020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706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earlier examples, we start with a database…&lt;click&gt;</a:t>
            </a:r>
          </a:p>
          <a:p>
            <a:endParaRPr lang="en-US" dirty="0"/>
          </a:p>
          <a:p>
            <a:r>
              <a:rPr lang="en-US" dirty="0"/>
              <a:t>And you remember this table data from before…&lt;click&gt;</a:t>
            </a:r>
          </a:p>
          <a:p>
            <a:r>
              <a:rPr lang="en-US" dirty="0"/>
              <a:t>A member of the Security Admin Role or other suitable role implements a row function and assigns a security policy to the table which associates that row function to the table.   The row function is used on selects moving forward, and as you can see, the function filters rows based on the User SID and the Sales Region associated with the User.&lt;click&gt;</a:t>
            </a:r>
          </a:p>
          <a:p>
            <a:r>
              <a:rPr lang="en-US" dirty="0"/>
              <a:t>After this configuration, when users select from this table, the result set is filtered on the Sales Region associated with the User.   </a:t>
            </a:r>
            <a:br>
              <a:rPr lang="en-US" dirty="0"/>
            </a:br>
            <a:endParaRPr lang="en-US" dirty="0"/>
          </a:p>
          <a:p>
            <a:r>
              <a:rPr lang="en-US" dirty="0"/>
              <a:t>The advantage here is:   Security is declarative, easy to understand and is now essentially part of the actual schema that defines the table.   </a:t>
            </a:r>
            <a:br>
              <a:rPr lang="en-US" dirty="0"/>
            </a:br>
            <a:br>
              <a:rPr lang="en-US" dirty="0"/>
            </a:br>
            <a:r>
              <a:rPr lang="en-US" dirty="0"/>
              <a:t>RLS works with both Azure Active Directory and SQL Authentication.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7680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r>
              <a:rPr lang="en-US" sz="2400" dirty="0"/>
              <a:t>Shifting gears, Let’s take a look at Data Encryption Options in Azure SQL Database. </a:t>
            </a:r>
          </a:p>
          <a:p>
            <a:pPr marL="107153" lvl="1" indent="0">
              <a:buNone/>
            </a:pPr>
            <a:endParaRPr lang="en-US" sz="2400" dirty="0"/>
          </a:p>
          <a:p>
            <a:pPr marL="107153" lvl="1" indent="0">
              <a:buNone/>
            </a:pPr>
            <a:r>
              <a:rPr lang="en-US" sz="2400" dirty="0"/>
              <a:t>Looking from LEFT to RIGHT here, we introduce two different types of built-in data encryption (TDE and AE)…  </a:t>
            </a:r>
            <a:br>
              <a:rPr lang="en-US" sz="2400" dirty="0"/>
            </a:br>
            <a:br>
              <a:rPr lang="en-US" sz="2400" dirty="0"/>
            </a:br>
            <a:r>
              <a:rPr lang="en-US" sz="2400" dirty="0"/>
              <a:t>And that third box on the RIGHT, is a necessary companion concept:  Separation of Roles.   </a:t>
            </a:r>
            <a:br>
              <a:rPr lang="en-US" sz="2400" dirty="0"/>
            </a:br>
            <a:endParaRPr lang="en-US" sz="2400" dirty="0"/>
          </a:p>
          <a:p>
            <a:pPr marL="107153" lvl="1" indent="0">
              <a:buNone/>
            </a:pPr>
            <a:r>
              <a:rPr lang="en-US" sz="2400" b="0" dirty="0"/>
              <a:t>Starting left we have </a:t>
            </a:r>
            <a:r>
              <a:rPr lang="en-US" sz="2400" b="1" dirty="0"/>
              <a:t>Transparent Data Encryption (encrypting Data at Rest) </a:t>
            </a:r>
            <a:r>
              <a:rPr lang="en-US" sz="2400" b="0" dirty="0"/>
              <a:t>providing Storage-level encryption </a:t>
            </a:r>
          </a:p>
          <a:p>
            <a:pPr marL="107153" lvl="1" indent="0">
              <a:buNone/>
            </a:pPr>
            <a:endParaRPr lang="en-US" sz="2400" b="1" dirty="0"/>
          </a:p>
          <a:p>
            <a:pPr marL="107153" lvl="1" indent="0">
              <a:buNone/>
            </a:pPr>
            <a:r>
              <a:rPr lang="en-US" sz="2400" b="0" dirty="0"/>
              <a:t>Moving to the center, </a:t>
            </a:r>
            <a:r>
              <a:rPr lang="en-US" sz="2400" b="1" dirty="0"/>
              <a:t>Always Encrypted  (encrypting Data at Rest and Data in Motion)  </a:t>
            </a:r>
            <a:r>
              <a:rPr lang="en-US" sz="2400" b="0" dirty="0"/>
              <a:t>providing client-managed end to end encryption through the use of software libraries</a:t>
            </a:r>
          </a:p>
          <a:p>
            <a:pPr marL="107153" lvl="1" indent="0">
              <a:buNone/>
            </a:pPr>
            <a:endParaRPr lang="en-US" sz="2400" b="0" dirty="0"/>
          </a:p>
          <a:p>
            <a:pPr marL="107153" lvl="1" indent="0">
              <a:buNone/>
            </a:pPr>
            <a:r>
              <a:rPr lang="en-US" sz="2400" b="1" dirty="0"/>
              <a:t>Finally, Separation of Roles </a:t>
            </a:r>
            <a:r>
              <a:rPr lang="en-US" sz="2400" b="0" dirty="0"/>
              <a:t>establishes a brief but effective strategy to manage data security and access by creating roles with specific access and then applying users to these roles. </a:t>
            </a:r>
            <a:br>
              <a:rPr lang="en-US" sz="2400" b="1" dirty="0"/>
            </a:br>
            <a:br>
              <a:rPr lang="en-US" sz="2400" b="1" dirty="0"/>
            </a:br>
            <a:r>
              <a:rPr lang="en-US" sz="2400" b="1" dirty="0"/>
              <a:t>So, think in terms of Roles: </a:t>
            </a:r>
            <a:r>
              <a:rPr lang="en-US" sz="2400" b="0" dirty="0"/>
              <a:t>Data Security Administrator vs. A Data Administrator  Vs.  A standard Application User</a:t>
            </a:r>
          </a:p>
          <a:p>
            <a:pPr marL="107153" lvl="1" indent="0">
              <a:buNone/>
            </a:pPr>
            <a:endParaRPr lang="en-US" sz="2400"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160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kern="1200" dirty="0">
                <a:solidFill>
                  <a:schemeClr val="tx1"/>
                </a:solidFill>
                <a:effectLst/>
                <a:latin typeface="Segoe UI Light" pitchFamily="34" charset="0"/>
                <a:ea typeface="+mn-ea"/>
                <a:cs typeface="+mn-cs"/>
              </a:rPr>
              <a:t>TDE has two basic management strategies:  </a:t>
            </a:r>
            <a:br>
              <a:rPr lang="en-US" sz="1200" b="0" i="0" kern="1200" dirty="0">
                <a:solidFill>
                  <a:schemeClr val="tx1"/>
                </a:solidFill>
                <a:effectLst/>
                <a:latin typeface="Segoe UI Light" pitchFamily="34" charset="0"/>
                <a:ea typeface="+mn-ea"/>
                <a:cs typeface="+mn-cs"/>
              </a:rPr>
            </a:br>
            <a:endParaRPr lang="en-US" sz="1200" b="0" i="0" kern="1200" dirty="0">
              <a:solidFill>
                <a:schemeClr val="tx1"/>
              </a:solidFill>
              <a:effectLst/>
              <a:latin typeface="Segoe UI Light"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Segoe UI Light" pitchFamily="34" charset="0"/>
                <a:ea typeface="+mn-ea"/>
                <a:cs typeface="+mn-cs"/>
              </a:rPr>
              <a:t>Service-managed transparent data encryption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kern="1200" dirty="0">
                <a:solidFill>
                  <a:schemeClr val="tx1"/>
                </a:solidFill>
                <a:effectLst/>
                <a:latin typeface="Segoe UI Light" pitchFamily="34" charset="0"/>
                <a:ea typeface="+mn-ea"/>
                <a:cs typeface="+mn-cs"/>
              </a:rPr>
              <a:t>Customer-managed transparent data encryption or BYOK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i="0" kern="1200" dirty="0">
                <a:solidFill>
                  <a:schemeClr val="tx1"/>
                </a:solidFill>
                <a:effectLst/>
                <a:latin typeface="Segoe UI Light" pitchFamily="34" charset="0"/>
                <a:ea typeface="+mn-ea"/>
                <a:cs typeface="+mn-cs"/>
              </a:rPr>
              <a:t>Service-Managed TDE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kern="1200" dirty="0">
                <a:solidFill>
                  <a:schemeClr val="tx1"/>
                </a:solidFill>
                <a:effectLst/>
                <a:latin typeface="Segoe UI Light" pitchFamily="34" charset="0"/>
                <a:ea typeface="+mn-ea"/>
                <a:cs typeface="+mn-cs"/>
              </a:rPr>
              <a:t>Azure provides ease of deployment as TDE is enabled by default for newly created Databases instances.   By default, TDE uses Service-managed transparent data encryption which means the </a:t>
            </a:r>
            <a:r>
              <a:rPr lang="en-US" sz="1200" b="0" i="0" kern="1200" dirty="0" err="1">
                <a:solidFill>
                  <a:schemeClr val="tx1"/>
                </a:solidFill>
                <a:effectLst/>
                <a:latin typeface="Segoe UI Light" pitchFamily="34" charset="0"/>
                <a:ea typeface="+mn-ea"/>
                <a:cs typeface="+mn-cs"/>
              </a:rPr>
              <a:t>AES256</a:t>
            </a:r>
            <a:r>
              <a:rPr lang="en-US" sz="1200" b="0" i="0" kern="1200" dirty="0">
                <a:solidFill>
                  <a:schemeClr val="tx1"/>
                </a:solidFill>
                <a:effectLst/>
                <a:latin typeface="Segoe UI Light" pitchFamily="34" charset="0"/>
                <a:ea typeface="+mn-ea"/>
                <a:cs typeface="+mn-cs"/>
              </a:rPr>
              <a:t> database encryption key used to encrypt data is managed and protected by a built-in server certificate.    This certificate is unique to every instance.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kern="1200" dirty="0">
                <a:solidFill>
                  <a:schemeClr val="tx1"/>
                </a:solidFill>
                <a:effectLst/>
                <a:latin typeface="Segoe UI Light" pitchFamily="34" charset="0"/>
                <a:ea typeface="+mn-ea"/>
                <a:cs typeface="+mn-cs"/>
              </a:rPr>
              <a:t>It is important to call out that these certificates are fully managed by Microsoft, and therefore, certificate rotation is managed by Azure in compliance with a standing internal security policy and the root key is protected by a Microsoft internal secret store.</a:t>
            </a:r>
            <a:endParaRPr lang="en-US" sz="2000"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kern="1200" dirty="0">
                <a:solidFill>
                  <a:schemeClr val="tx1"/>
                </a:solidFill>
                <a:effectLst/>
                <a:latin typeface="Segoe UI Light" pitchFamily="34" charset="0"/>
                <a:ea typeface="+mn-ea"/>
                <a:cs typeface="+mn-cs"/>
              </a:rPr>
              <a:t>An additional note:  If a database is configured for geo-replication then both primary and secondary databases are protected by the primary database parent server certificate.   In addition, databases connected to the same logical server share the same built-in certificate.   The Service-Managed scenario on the left shows this last scenario with two databases connected to the same logical server. </a:t>
            </a:r>
            <a:br>
              <a:rPr lang="en-US" sz="1200" b="0" i="0" kern="1200" dirty="0">
                <a:solidFill>
                  <a:schemeClr val="tx1"/>
                </a:solidFill>
                <a:effectLst/>
                <a:latin typeface="Segoe UI Light" pitchFamily="34" charset="0"/>
                <a:ea typeface="+mn-ea"/>
                <a:cs typeface="+mn-cs"/>
              </a:rPr>
            </a:br>
            <a:endParaRPr lang="en-US" sz="1200" b="0" i="0" kern="1200" dirty="0">
              <a:solidFill>
                <a:schemeClr val="tx1"/>
              </a:solidFill>
              <a:effectLst/>
              <a:latin typeface="Segoe UI Light" pitchFamily="34" charset="0"/>
              <a:ea typeface="+mn-ea"/>
              <a:cs typeface="+mn-cs"/>
            </a:endParaRPr>
          </a:p>
          <a:p>
            <a:r>
              <a:rPr lang="en-US" sz="1200" b="1" i="0" kern="1200" dirty="0">
                <a:solidFill>
                  <a:schemeClr val="tx1"/>
                </a:solidFill>
                <a:effectLst/>
                <a:latin typeface="Segoe UI Light" pitchFamily="34" charset="0"/>
                <a:ea typeface="+mn-ea"/>
                <a:cs typeface="+mn-cs"/>
              </a:rPr>
              <a:t>Customer-Managed TDE</a:t>
            </a:r>
            <a:br>
              <a:rPr lang="en-US" sz="1200" b="1" i="0" kern="1200" dirty="0">
                <a:solidFill>
                  <a:schemeClr val="tx1"/>
                </a:solidFill>
                <a:effectLst/>
                <a:latin typeface="Segoe UI Light" pitchFamily="34" charset="0"/>
                <a:ea typeface="+mn-ea"/>
                <a:cs typeface="+mn-cs"/>
              </a:rPr>
            </a:br>
            <a:r>
              <a:rPr lang="en-US" sz="1200" b="0" i="0" kern="1200" dirty="0">
                <a:solidFill>
                  <a:schemeClr val="tx1"/>
                </a:solidFill>
                <a:effectLst/>
                <a:latin typeface="Segoe UI Light" pitchFamily="34" charset="0"/>
                <a:ea typeface="+mn-ea"/>
                <a:cs typeface="+mn-cs"/>
              </a:rPr>
              <a:t>Azure SQL Database also supports Transparent Data Encryption using BYOK or Bring-Your-Own-Key.   </a:t>
            </a:r>
            <a:br>
              <a:rPr lang="en-US" sz="1200" b="0" i="0" kern="1200" dirty="0">
                <a:solidFill>
                  <a:schemeClr val="tx1"/>
                </a:solidFill>
                <a:effectLst/>
                <a:latin typeface="Segoe UI Light" pitchFamily="34" charset="0"/>
                <a:ea typeface="+mn-ea"/>
                <a:cs typeface="+mn-cs"/>
              </a:rPr>
            </a:br>
            <a:br>
              <a:rPr lang="en-US" sz="1200" b="0" i="0" kern="1200" dirty="0">
                <a:solidFill>
                  <a:schemeClr val="tx1"/>
                </a:solidFill>
                <a:effectLst/>
                <a:latin typeface="Segoe UI Light" pitchFamily="34" charset="0"/>
                <a:ea typeface="+mn-ea"/>
                <a:cs typeface="+mn-cs"/>
              </a:rPr>
            </a:br>
            <a:r>
              <a:rPr lang="en-US" sz="1200" b="0" i="0" kern="1200" dirty="0">
                <a:solidFill>
                  <a:schemeClr val="tx1"/>
                </a:solidFill>
                <a:effectLst/>
                <a:latin typeface="Segoe UI Light" pitchFamily="34" charset="0"/>
                <a:ea typeface="+mn-ea"/>
                <a:cs typeface="+mn-cs"/>
              </a:rPr>
              <a:t>This is the Customer-managed transparent data encryption scenario.    </a:t>
            </a:r>
          </a:p>
          <a:p>
            <a:pPr marL="0" marR="0" lvl="0" indent="0" algn="l" defTabSz="914367" rtl="0" eaLnBrk="1" fontAlgn="auto" latinLnBrk="0" hangingPunct="1">
              <a:lnSpc>
                <a:spcPct val="90000"/>
              </a:lnSpc>
              <a:spcBef>
                <a:spcPts val="0"/>
              </a:spcBef>
              <a:spcAft>
                <a:spcPts val="333"/>
              </a:spcAft>
              <a:buClrTx/>
              <a:buSzTx/>
              <a:buFontTx/>
              <a:buNone/>
              <a:tabLst/>
              <a:defRPr/>
            </a:pPr>
            <a:br>
              <a:rPr lang="en-US" sz="1200" b="0" i="0" kern="1200" dirty="0">
                <a:solidFill>
                  <a:schemeClr val="tx1"/>
                </a:solidFill>
                <a:effectLst/>
                <a:latin typeface="Segoe UI Light" pitchFamily="34" charset="0"/>
                <a:ea typeface="+mn-ea"/>
                <a:cs typeface="+mn-cs"/>
              </a:rPr>
            </a:br>
            <a:r>
              <a:rPr lang="en-US" sz="1200" b="0" i="0" kern="1200" dirty="0">
                <a:solidFill>
                  <a:schemeClr val="tx1"/>
                </a:solidFill>
                <a:effectLst/>
                <a:latin typeface="Segoe UI Light" pitchFamily="34" charset="0"/>
                <a:ea typeface="+mn-ea"/>
                <a:cs typeface="+mn-cs"/>
              </a:rPr>
              <a:t>In this scenario, the customer is responsible for providing the encryption key using a customer-managed Azure Key Vault instance associated with the subscription.     The key an be generated within that Azure Key Vault instance, or generated by an individual HSM device and imported into the Azure Key Vault.   </a:t>
            </a:r>
            <a:br>
              <a:rPr lang="en-US" sz="1200" b="0" i="0" kern="1200" dirty="0">
                <a:solidFill>
                  <a:schemeClr val="tx1"/>
                </a:solidFill>
                <a:effectLst/>
                <a:latin typeface="Segoe UI Light" pitchFamily="34" charset="0"/>
                <a:ea typeface="+mn-ea"/>
                <a:cs typeface="+mn-cs"/>
              </a:rPr>
            </a:br>
            <a:br>
              <a:rPr lang="en-US" sz="1200" b="0" i="0" kern="1200" dirty="0">
                <a:solidFill>
                  <a:schemeClr val="tx1"/>
                </a:solidFill>
                <a:effectLst/>
                <a:latin typeface="Segoe UI Light" pitchFamily="34" charset="0"/>
                <a:ea typeface="+mn-ea"/>
                <a:cs typeface="+mn-cs"/>
              </a:rPr>
            </a:br>
            <a:r>
              <a:rPr lang="en-US" sz="1200" b="0" i="0" kern="1200" dirty="0">
                <a:solidFill>
                  <a:schemeClr val="tx1"/>
                </a:solidFill>
                <a:effectLst/>
                <a:latin typeface="Segoe UI Light" pitchFamily="34" charset="0"/>
                <a:ea typeface="+mn-ea"/>
                <a:cs typeface="+mn-cs"/>
              </a:rPr>
              <a:t>This key is a service-based asymmetric key, called a TDE Protector and this key is used to encrypt/decrypt the TDE Database Encryption Key (</a:t>
            </a:r>
            <a:r>
              <a:rPr lang="en-US" sz="1200" b="0" i="0" kern="1200" dirty="0" err="1">
                <a:solidFill>
                  <a:schemeClr val="tx1"/>
                </a:solidFill>
                <a:effectLst/>
                <a:latin typeface="Segoe UI Light" pitchFamily="34" charset="0"/>
                <a:ea typeface="+mn-ea"/>
                <a:cs typeface="+mn-cs"/>
              </a:rPr>
              <a:t>DEK</a:t>
            </a:r>
            <a:r>
              <a:rPr lang="en-US" sz="1200" b="0" i="0" kern="1200" dirty="0">
                <a:solidFill>
                  <a:schemeClr val="tx1"/>
                </a:solidFill>
                <a:effectLst/>
                <a:latin typeface="Segoe UI Light" pitchFamily="34" charset="0"/>
                <a:ea typeface="+mn-ea"/>
                <a:cs typeface="+mn-cs"/>
              </a:rPr>
              <a:t>) stored on the boot page of the target database.   </a:t>
            </a:r>
            <a:br>
              <a:rPr lang="en-US" sz="1200" b="0" i="0" kern="1200" dirty="0">
                <a:solidFill>
                  <a:schemeClr val="tx1"/>
                </a:solidFill>
                <a:effectLst/>
                <a:latin typeface="Segoe UI Light" pitchFamily="34" charset="0"/>
                <a:ea typeface="+mn-ea"/>
                <a:cs typeface="+mn-cs"/>
              </a:rPr>
            </a:br>
            <a:br>
              <a:rPr lang="en-US" sz="1200" b="0" i="0" kern="1200" dirty="0">
                <a:solidFill>
                  <a:schemeClr val="tx1"/>
                </a:solidFill>
                <a:effectLst/>
                <a:latin typeface="Segoe UI Light" pitchFamily="34" charset="0"/>
                <a:ea typeface="+mn-ea"/>
                <a:cs typeface="+mn-cs"/>
              </a:rPr>
            </a:br>
            <a:r>
              <a:rPr lang="en-US" sz="1200" b="0" i="0" kern="1200" dirty="0">
                <a:solidFill>
                  <a:schemeClr val="tx1"/>
                </a:solidFill>
                <a:effectLst/>
                <a:latin typeface="Segoe UI Light" pitchFamily="34" charset="0"/>
                <a:ea typeface="+mn-ea"/>
                <a:cs typeface="+mn-cs"/>
              </a:rPr>
              <a:t>The </a:t>
            </a:r>
            <a:r>
              <a:rPr lang="en-US" sz="1200" b="0" i="0" kern="1200" dirty="0" err="1">
                <a:solidFill>
                  <a:schemeClr val="tx1"/>
                </a:solidFill>
                <a:effectLst/>
                <a:latin typeface="Segoe UI Light" pitchFamily="34" charset="0"/>
                <a:ea typeface="+mn-ea"/>
                <a:cs typeface="+mn-cs"/>
              </a:rPr>
              <a:t>DEK</a:t>
            </a:r>
            <a:r>
              <a:rPr lang="en-US" sz="1200" b="0" i="0" kern="1200" dirty="0">
                <a:solidFill>
                  <a:schemeClr val="tx1"/>
                </a:solidFill>
                <a:effectLst/>
                <a:latin typeface="Segoe UI Light" pitchFamily="34" charset="0"/>
                <a:ea typeface="+mn-ea"/>
                <a:cs typeface="+mn-cs"/>
              </a:rPr>
              <a:t> is the key used to encrypt the data at the volume level.   </a:t>
            </a:r>
            <a:br>
              <a:rPr lang="en-US" sz="1200" b="0" i="0" kern="1200" dirty="0">
                <a:solidFill>
                  <a:schemeClr val="tx1"/>
                </a:solidFill>
                <a:effectLst/>
                <a:latin typeface="Segoe UI Light" pitchFamily="34" charset="0"/>
                <a:ea typeface="+mn-ea"/>
                <a:cs typeface="+mn-cs"/>
              </a:rPr>
            </a:br>
            <a:endParaRPr lang="en-US" sz="1200"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kern="1200" dirty="0">
                <a:solidFill>
                  <a:schemeClr val="tx1"/>
                </a:solidFill>
                <a:effectLst/>
                <a:latin typeface="Segoe UI Light" pitchFamily="34" charset="0"/>
                <a:ea typeface="+mn-ea"/>
                <a:cs typeface="+mn-cs"/>
              </a:rPr>
              <a:t>For this scenario, the TDE Protector is scoped at the logical server level and therefore is inherited by all databases instances associated with that server.</a:t>
            </a:r>
            <a:br>
              <a:rPr lang="en-US" sz="2000" b="0" i="0" kern="1200" dirty="0">
                <a:solidFill>
                  <a:schemeClr val="tx1"/>
                </a:solidFill>
                <a:effectLst/>
                <a:latin typeface="Segoe UI Light" pitchFamily="34" charset="0"/>
                <a:ea typeface="+mn-ea"/>
                <a:cs typeface="+mn-cs"/>
              </a:rPr>
            </a:br>
            <a:endParaRPr lang="en-US" sz="1200" b="1" i="0" kern="1200" dirty="0">
              <a:solidFill>
                <a:schemeClr val="tx1"/>
              </a:solidFill>
              <a:effectLst/>
              <a:latin typeface="Segoe UI Light" pitchFamily="34" charset="0"/>
              <a:ea typeface="+mn-ea"/>
              <a:cs typeface="+mn-cs"/>
            </a:endParaRPr>
          </a:p>
          <a:p>
            <a:r>
              <a:rPr lang="en-US" sz="1200" b="1" i="0" kern="1200" dirty="0">
                <a:solidFill>
                  <a:schemeClr val="tx1"/>
                </a:solidFill>
                <a:effectLst/>
                <a:latin typeface="Segoe UI Light" pitchFamily="34" charset="0"/>
                <a:ea typeface="+mn-ea"/>
                <a:cs typeface="+mn-cs"/>
              </a:rPr>
              <a:t>NOTE   </a:t>
            </a:r>
            <a:r>
              <a:rPr lang="en-US" sz="1200" b="0" i="0" kern="1200" dirty="0">
                <a:solidFill>
                  <a:schemeClr val="tx1"/>
                </a:solidFill>
                <a:effectLst/>
                <a:latin typeface="Segoe UI Light" pitchFamily="34" charset="0"/>
                <a:ea typeface="+mn-ea"/>
                <a:cs typeface="+mn-cs"/>
              </a:rPr>
              <a:t>The TDE Protector resides in Azure Key Vault only.  The Azure SQL Database is granted service access to Azure Key Vault in order to reference the TDE Protector when needed for encryption. </a:t>
            </a:r>
            <a:br>
              <a:rPr lang="en-US" sz="1200" b="0" i="0" kern="1200" dirty="0">
                <a:solidFill>
                  <a:schemeClr val="tx1"/>
                </a:solidFill>
                <a:effectLst/>
                <a:latin typeface="Segoe UI Light" pitchFamily="34" charset="0"/>
                <a:ea typeface="+mn-ea"/>
                <a:cs typeface="+mn-cs"/>
              </a:rPr>
            </a:br>
            <a:endParaRPr lang="en-US" sz="12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1199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a:solidFill>
                    <a:srgbClr val="FFFFFF">
                      <a:alpha val="0"/>
                    </a:srgbClr>
                  </a:solidFill>
                </a:ln>
                <a:solidFill>
                  <a:srgbClr val="494949"/>
                </a:solidFill>
                <a:latin typeface="Segoe UI"/>
                <a:ea typeface="Segoe UI" pitchFamily="34" charset="0"/>
                <a:cs typeface="Segoe UI" pitchFamily="34" charset="0"/>
              </a:rPr>
              <a:t>There are a few things to consider with TDE:  </a:t>
            </a:r>
          </a:p>
          <a:p>
            <a:r>
              <a:rPr lang="en-US" dirty="0"/>
              <a:t>Intrinsic query performance impact is around 2-4% so there may be performance knock-on effects on CPU-bound instances</a:t>
            </a:r>
          </a:p>
          <a:p>
            <a:pPr marL="0" marR="0" lvl="0" indent="0" algn="l" defTabSz="914367" rtl="0" eaLnBrk="1" fontAlgn="auto" latinLnBrk="0" hangingPunct="1">
              <a:lnSpc>
                <a:spcPct val="90000"/>
              </a:lnSpc>
              <a:spcBef>
                <a:spcPts val="0"/>
              </a:spcBef>
              <a:spcAft>
                <a:spcPts val="333"/>
              </a:spcAft>
              <a:buClrTx/>
              <a:buSzTx/>
              <a:buFontTx/>
              <a:buNone/>
              <a:tabLst/>
              <a:defRPr/>
            </a:pPr>
            <a:br>
              <a:rPr lang="en-US" dirty="0"/>
            </a:br>
            <a:r>
              <a:rPr lang="en-US" dirty="0"/>
              <a:t>For database operations:</a:t>
            </a:r>
            <a:br>
              <a:rPr lang="en-US" dirty="0"/>
            </a:br>
            <a:r>
              <a:rPr lang="en-US" dirty="0"/>
              <a:t>Using the Service-Managed Scenario, operator teams are not required to </a:t>
            </a:r>
            <a:r>
              <a:rPr lang="en-US" sz="882" b="0" i="0" kern="1200" dirty="0">
                <a:solidFill>
                  <a:schemeClr val="tx1"/>
                </a:solidFill>
                <a:effectLst/>
                <a:latin typeface="Segoe UI Light" pitchFamily="34" charset="0"/>
                <a:ea typeface="+mn-ea"/>
                <a:cs typeface="+mn-cs"/>
              </a:rPr>
              <a:t>decrypt databases for most database operations such as restore, copy, or backup to another configuration like Managed Instance.   Azure manages TDE configuration and expresses this configuration on the target instance. </a:t>
            </a: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For Geo-Replication, the transparent data encryption settings on the Primary are transparently inherited on any Secondaries.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For the Customer-Managed Scenario, things are a bit more involved:   Once </a:t>
            </a:r>
            <a:r>
              <a:rPr lang="en-US" sz="882" b="0" i="0" kern="1200" dirty="0">
                <a:solidFill>
                  <a:schemeClr val="tx1"/>
                </a:solidFill>
                <a:effectLst/>
                <a:latin typeface="Segoe UI Light" pitchFamily="34" charset="0"/>
                <a:ea typeface="+mn-ea"/>
                <a:cs typeface="+mn-cs"/>
              </a:rPr>
              <a:t>encrypted, any generated backups are also encrypted with the same TDE protector.   </a:t>
            </a: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r>
              <a:rPr lang="en-US" sz="882" b="0" i="1" kern="1200" dirty="0">
                <a:solidFill>
                  <a:schemeClr val="tx1"/>
                </a:solidFill>
                <a:effectLst/>
                <a:latin typeface="Segoe UI Light" pitchFamily="34" charset="0"/>
                <a:ea typeface="+mn-ea"/>
                <a:cs typeface="+mn-cs"/>
              </a:rPr>
              <a:t>A key point:  </a:t>
            </a:r>
            <a:r>
              <a:rPr lang="en-US" sz="882" b="0" i="0" kern="1200" dirty="0">
                <a:solidFill>
                  <a:schemeClr val="tx1"/>
                </a:solidFill>
                <a:effectLst/>
                <a:latin typeface="Segoe UI Light" pitchFamily="34" charset="0"/>
                <a:ea typeface="+mn-ea"/>
                <a:cs typeface="+mn-cs"/>
              </a:rPr>
              <a:t>If the TDE protector is changed, the existing backups are not updated to use the new TDE protector.   So restore a backup encrypted with a previous TDE protector from Key Vault, operator teams will need to archive older TDE Protectors in the Key Vault to make them available to the target server.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once again let’s remember, TDE is designed as a course-grained Encryption that Only Encrypts Data at Rest, Data In-flight, data is unprotected!!</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76698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Given the environment, there are three valid authentication scenarios:</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B2B</a:t>
            </a:r>
            <a:r>
              <a:rPr lang="en-US" sz="882" b="0" i="0" kern="1200" dirty="0">
                <a:solidFill>
                  <a:schemeClr val="tx1"/>
                </a:solidFill>
                <a:effectLst/>
                <a:latin typeface="Segoe UI" panose="020B0502040204020203" pitchFamily="34" charset="0"/>
                <a:ea typeface="+mn-ea"/>
                <a:cs typeface="+mn-cs"/>
              </a:rPr>
              <a:t> - Partner Manufacturer/Suppliers should be able authenticate on invitation to Contoso's identity management using their work credentials via a guest configuration with Contoso's M365 tenant. This will allow partners to authenticate and be authorized to interact with Contoso's application platforms as required either through direct Web or API interaction or via M365 </a:t>
            </a:r>
            <a:r>
              <a:rPr lang="en-US" sz="882" b="0" i="0" kern="1200" dirty="0" err="1">
                <a:solidFill>
                  <a:schemeClr val="tx1"/>
                </a:solidFill>
                <a:effectLst/>
                <a:latin typeface="Segoe UI" panose="020B0502040204020203" pitchFamily="34" charset="0"/>
                <a:ea typeface="+mn-ea"/>
                <a:cs typeface="+mn-cs"/>
              </a:rPr>
              <a:t>UX</a:t>
            </a:r>
            <a:r>
              <a:rPr lang="en-US" sz="882" b="0" i="0" kern="1200" dirty="0">
                <a:solidFill>
                  <a:schemeClr val="tx1"/>
                </a:solidFill>
                <a:effectLst/>
                <a:latin typeface="Segoe UI" panose="020B0502040204020203" pitchFamily="34" charset="0"/>
                <a:ea typeface="+mn-ea"/>
                <a:cs typeface="+mn-cs"/>
              </a:rPr>
              <a:t>, or perhaps even via Azure AD Application Proxy for older apps supporting SAML only.</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B2C</a:t>
            </a:r>
            <a:r>
              <a:rPr lang="en-US" sz="882" b="0" i="0" kern="1200" dirty="0">
                <a:solidFill>
                  <a:schemeClr val="tx1"/>
                </a:solidFill>
                <a:effectLst/>
                <a:latin typeface="Segoe UI" panose="020B0502040204020203" pitchFamily="34" charset="0"/>
                <a:ea typeface="+mn-ea"/>
                <a:cs typeface="+mn-cs"/>
              </a:rPr>
              <a:t> - DIY Retail Consumers should be able to use the ecommerce purchase path to purchase solar components with an anonymous cart purchase path. Or they can create a persistent account with Contoso, using an email as username or using a social login from a valid Identity Provider, and save payment methods and view order status and order history along with sharing other social details if they desire. This method gives them access to pre- and post- sales technical support as well as event and blog content.</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OPS</a:t>
            </a:r>
            <a:r>
              <a:rPr lang="en-US" sz="882" b="0" i="0" kern="1200" dirty="0">
                <a:solidFill>
                  <a:schemeClr val="tx1"/>
                </a:solidFill>
                <a:effectLst/>
                <a:latin typeface="Segoe UI" panose="020B0502040204020203" pitchFamily="34" charset="0"/>
                <a:ea typeface="+mn-ea"/>
                <a:cs typeface="+mn-cs"/>
              </a:rPr>
              <a:t> - Existing and New internal employees should be able to login with their assigned Active Directory Work Account from any valid secure location on any approved device. Optionally this authentication flow may require multi-factor authorization (MFA). Once authenticated, the user will experience single sign-on (SSO) behavior across enterprise applications and endpoints until they fully log out.</a:t>
            </a:r>
          </a:p>
          <a:p>
            <a:endParaRPr lang="en-US" sz="882" b="1"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Goal:</a:t>
            </a:r>
            <a:r>
              <a:rPr lang="en-US" sz="882" b="0" i="0" kern="1200" dirty="0">
                <a:solidFill>
                  <a:schemeClr val="tx1"/>
                </a:solidFill>
                <a:effectLst/>
                <a:latin typeface="Segoe UI" panose="020B0502040204020203" pitchFamily="34" charset="0"/>
                <a:ea typeface="+mn-ea"/>
                <a:cs typeface="+mn-cs"/>
              </a:rPr>
              <a:t> Provide an enterprise-ready solution to unify user and service account authentication, authorization, and management (provisioning). This goal is essentially the foundational core of all the other requirements as it defines the identity management for users, LOB applications, and custom applications such as web apps, </a:t>
            </a:r>
            <a:r>
              <a:rPr lang="en-US" sz="882" b="0" i="0" kern="1200" dirty="0" err="1">
                <a:solidFill>
                  <a:schemeClr val="tx1"/>
                </a:solidFill>
                <a:effectLst/>
                <a:latin typeface="Segoe UI" panose="020B0502040204020203" pitchFamily="34" charset="0"/>
                <a:ea typeface="+mn-ea"/>
                <a:cs typeface="+mn-cs"/>
              </a:rPr>
              <a:t>apis</a:t>
            </a:r>
            <a:r>
              <a:rPr lang="en-US" sz="882" b="0" i="0" kern="1200" dirty="0">
                <a:solidFill>
                  <a:schemeClr val="tx1"/>
                </a:solidFill>
                <a:effectLst/>
                <a:latin typeface="Segoe UI" panose="020B0502040204020203" pitchFamily="34" charset="0"/>
                <a:ea typeface="+mn-ea"/>
                <a:cs typeface="+mn-cs"/>
              </a:rPr>
              <a:t>, service apps.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13364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Now let’s take a look at Always Encrypted (AE)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Always Encrypted allows clients to encrypt sensitive data inside client applications using a pre-defined set of encryption keys by using a .NET library.    </a:t>
            </a:r>
            <a:br>
              <a:rPr lang="en-US" dirty="0"/>
            </a:br>
            <a:br>
              <a:rPr lang="en-US" dirty="0"/>
            </a:br>
            <a:r>
              <a:rPr lang="en-US" dirty="0"/>
              <a:t>The data is encrypted at the database column level and remains encrypted until decrypted by another process using the same key set.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Through the use of specific .NET client APIs, applications can query the encrypted data space, using a technique that never reveals the encryption keys to the Database Engine.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goal is to create a separation between the stored encrypted data and the metadata that encrypted it through a functional bridge – in this case, the .NET client APIs.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 a result, using Always Encrypted we get:</a:t>
            </a:r>
          </a:p>
          <a:p>
            <a:pPr marL="53934" marR="0" lvl="0" indent="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None/>
              <a:tabLst/>
              <a:defRPr/>
            </a:pPr>
            <a:endParaRPr lang="en-US" sz="900" dirty="0">
              <a:ln>
                <a:solidFill>
                  <a:srgbClr val="FFFFFF">
                    <a:alpha val="0"/>
                  </a:srgbClr>
                </a:solidFill>
              </a:ln>
              <a:solidFill>
                <a:srgbClr val="494949"/>
              </a:solidFill>
              <a:latin typeface="Segoe UI"/>
              <a:ea typeface="Segoe UI" pitchFamily="34" charset="0"/>
              <a:cs typeface="Segoe UI" pitchFamily="34" charset="0"/>
            </a:endParaRP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r>
              <a:rPr lang="en-US" sz="800" b="0" i="0" kern="1200" dirty="0">
                <a:solidFill>
                  <a:schemeClr val="tx1"/>
                </a:solidFill>
                <a:effectLst/>
                <a:latin typeface="Segoe UI Light" pitchFamily="34" charset="0"/>
                <a:ea typeface="+mn-ea"/>
                <a:cs typeface="+mn-cs"/>
              </a:rPr>
              <a:t>Fine-grained, column-level encryption based on connection context</a:t>
            </a:r>
            <a:br>
              <a:rPr lang="en-US" sz="800" b="0" i="0" kern="1200" dirty="0">
                <a:solidFill>
                  <a:schemeClr val="tx1"/>
                </a:solidFill>
                <a:effectLst/>
                <a:latin typeface="Segoe UI Light" pitchFamily="34" charset="0"/>
                <a:ea typeface="+mn-ea"/>
                <a:cs typeface="+mn-cs"/>
              </a:rPr>
            </a:br>
            <a:endParaRPr lang="en-US" sz="800" b="0" i="0" kern="1200" dirty="0">
              <a:solidFill>
                <a:schemeClr val="tx1"/>
              </a:solidFill>
              <a:effectLst/>
              <a:latin typeface="Segoe UI Light" pitchFamily="34" charset="0"/>
              <a:ea typeface="+mn-ea"/>
              <a:cs typeface="+mn-cs"/>
            </a:endParaRP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r>
              <a:rPr lang="en-US" sz="800" b="0" i="0" kern="1200" dirty="0">
                <a:solidFill>
                  <a:schemeClr val="tx1"/>
                </a:solidFill>
                <a:effectLst/>
                <a:latin typeface="Segoe UI Light" pitchFamily="34" charset="0"/>
                <a:ea typeface="+mn-ea"/>
                <a:cs typeface="+mn-cs"/>
              </a:rPr>
              <a:t>Support for key-set management including full encryption, protection of the encryption key, key </a:t>
            </a:r>
            <a:r>
              <a:rPr lang="en-US" sz="900" kern="1200" dirty="0">
                <a:solidFill>
                  <a:schemeClr val="tx1"/>
                </a:solidFill>
                <a:effectLst/>
                <a:latin typeface="Segoe UI Light" pitchFamily="34" charset="0"/>
                <a:ea typeface="+mn-ea"/>
                <a:cs typeface="+mn-cs"/>
              </a:rPr>
              <a:t>rotation where a column encryption key can have up to two different encrypted values, each encrypted with a different column master key value that can be rotated on a scheduled basis</a:t>
            </a:r>
            <a:br>
              <a:rPr lang="en-US" sz="90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Key sets generated outside of the database execution domain   </a:t>
            </a:r>
            <a:br>
              <a:rPr lang="en-US" sz="900" b="0" i="0" kern="1200" dirty="0">
                <a:solidFill>
                  <a:schemeClr val="tx1"/>
                </a:solidFill>
                <a:effectLst/>
                <a:latin typeface="Segoe UI Light" pitchFamily="34" charset="0"/>
                <a:ea typeface="+mn-ea"/>
                <a:cs typeface="+mn-cs"/>
              </a:rPr>
            </a:br>
            <a:endParaRPr lang="en-US" sz="900" b="1" kern="1200" dirty="0">
              <a:solidFill>
                <a:schemeClr val="tx1"/>
              </a:solidFill>
              <a:effectLst/>
              <a:latin typeface="Segoe UI Light" pitchFamily="34" charset="0"/>
              <a:ea typeface="+mn-ea"/>
              <a:cs typeface="+mn-cs"/>
            </a:endParaRP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Full support for BYOK scenarios with secure storage capability using a number of different accepted secure methods</a:t>
            </a:r>
            <a:br>
              <a:rPr lang="en-US" sz="900" kern="1200" dirty="0">
                <a:solidFill>
                  <a:schemeClr val="tx1"/>
                </a:solidFill>
                <a:effectLst/>
                <a:latin typeface="Segoe UI Light" pitchFamily="34" charset="0"/>
                <a:ea typeface="+mn-ea"/>
                <a:cs typeface="+mn-cs"/>
              </a:rPr>
            </a:br>
            <a:br>
              <a:rPr lang="en-US" sz="900" kern="1200" dirty="0">
                <a:solidFill>
                  <a:schemeClr val="tx1"/>
                </a:solidFill>
                <a:effectLst/>
                <a:latin typeface="Segoe UI Light" pitchFamily="34" charset="0"/>
                <a:ea typeface="+mn-ea"/>
                <a:cs typeface="+mn-cs"/>
              </a:rPr>
            </a:br>
            <a:r>
              <a:rPr lang="en-US" sz="900" b="1" kern="1200" dirty="0">
                <a:solidFill>
                  <a:schemeClr val="tx1"/>
                </a:solidFill>
                <a:effectLst/>
                <a:latin typeface="Segoe UI Light" pitchFamily="34" charset="0"/>
                <a:ea typeface="+mn-ea"/>
                <a:cs typeface="+mn-cs"/>
              </a:rPr>
              <a:t>NOTE     </a:t>
            </a:r>
            <a:r>
              <a:rPr lang="en-US" sz="900" kern="1200" dirty="0">
                <a:solidFill>
                  <a:schemeClr val="tx1"/>
                </a:solidFill>
                <a:effectLst/>
                <a:latin typeface="Segoe UI Light" pitchFamily="34" charset="0"/>
                <a:ea typeface="+mn-ea"/>
                <a:cs typeface="+mn-cs"/>
              </a:rPr>
              <a:t>Key sets must be archived in a key cycle to support various backup, copy, and recovery operations.  </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For more information check out the URL below. </a:t>
            </a:r>
            <a:endParaRPr lang="en-US" sz="900" dirty="0">
              <a:ln>
                <a:solidFill>
                  <a:srgbClr val="FFFFFF">
                    <a:alpha val="0"/>
                  </a:srgbClr>
                </a:solidFill>
              </a:ln>
              <a:solidFill>
                <a:srgbClr val="494949"/>
              </a:solidFill>
              <a:latin typeface="Segoe UI"/>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5480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Always Encrypted uses two distinct types of </a:t>
            </a:r>
            <a:r>
              <a:rPr lang="en-US" sz="882" b="0" i="0" kern="1200" dirty="0" err="1">
                <a:solidFill>
                  <a:schemeClr val="tx1"/>
                </a:solidFill>
                <a:effectLst/>
                <a:latin typeface="Segoe UI Light" pitchFamily="34" charset="0"/>
                <a:ea typeface="+mn-ea"/>
                <a:cs typeface="+mn-cs"/>
              </a:rPr>
              <a:t>ypes</a:t>
            </a:r>
            <a:r>
              <a:rPr lang="en-US" sz="882" b="0" i="0" kern="1200" dirty="0">
                <a:solidFill>
                  <a:schemeClr val="tx1"/>
                </a:solidFill>
                <a:effectLst/>
                <a:latin typeface="Segoe UI Light" pitchFamily="34" charset="0"/>
                <a:ea typeface="+mn-ea"/>
                <a:cs typeface="+mn-cs"/>
              </a:rPr>
              <a:t> of cryptographic keys to form a key-set.</a:t>
            </a:r>
          </a:p>
          <a:p>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Basically:   The </a:t>
            </a:r>
            <a:r>
              <a:rPr lang="en-US" sz="900" b="1" dirty="0">
                <a:solidFill>
                  <a:schemeClr val="tx1"/>
                </a:solidFill>
                <a:latin typeface="Segoe UI Semilight" panose="020B0402040204020203" pitchFamily="34" charset="0"/>
                <a:ea typeface="Segoe UI" pitchFamily="34" charset="0"/>
                <a:cs typeface="Segoe UI Semilight" panose="020B0402040204020203" pitchFamily="34" charset="0"/>
              </a:rPr>
              <a:t>Column Encryption Key (CEK)</a:t>
            </a:r>
            <a:r>
              <a:rPr lang="en-US" sz="900" b="0" i="0" kern="1200" dirty="0">
                <a:solidFill>
                  <a:schemeClr val="tx1"/>
                </a:solidFill>
                <a:effectLst/>
                <a:latin typeface="Segoe UI Light" pitchFamily="34" charset="0"/>
                <a:ea typeface="+mn-ea"/>
                <a:cs typeface="+mn-cs"/>
              </a:rPr>
              <a:t> encrypts the data in a specified column and the Column Master Key (CMK) encrypts the Column Encryption Key.    </a:t>
            </a:r>
            <a:br>
              <a:rPr lang="en-US" sz="900" b="0" i="0" kern="1200" dirty="0">
                <a:solidFill>
                  <a:schemeClr val="tx1"/>
                </a:solidFill>
                <a:effectLst/>
                <a:latin typeface="Segoe UI Light" pitchFamily="34" charset="0"/>
                <a:ea typeface="+mn-ea"/>
                <a:cs typeface="+mn-cs"/>
              </a:rPr>
            </a:b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This two-step process is functionally what separates the actual cryptographic keys, and the metadata objects that </a:t>
            </a:r>
            <a:r>
              <a:rPr lang="en-US" sz="900" b="0" i="1" kern="1200" dirty="0">
                <a:solidFill>
                  <a:schemeClr val="tx1"/>
                </a:solidFill>
                <a:effectLst/>
                <a:latin typeface="Segoe UI Light" pitchFamily="34" charset="0"/>
                <a:ea typeface="+mn-ea"/>
                <a:cs typeface="+mn-cs"/>
              </a:rPr>
              <a:t>defines </a:t>
            </a:r>
            <a:r>
              <a:rPr lang="en-US" sz="900" b="0" i="0" kern="1200" dirty="0">
                <a:solidFill>
                  <a:schemeClr val="tx1"/>
                </a:solidFill>
                <a:effectLst/>
                <a:latin typeface="Segoe UI Light" pitchFamily="34" charset="0"/>
                <a:ea typeface="+mn-ea"/>
                <a:cs typeface="+mn-cs"/>
              </a:rPr>
              <a:t>the keys and it is this very separation between the actual keys and their definition that creates the secure configuration.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kern="1200" dirty="0">
                <a:solidFill>
                  <a:schemeClr val="tx1"/>
                </a:solidFill>
                <a:effectLst/>
                <a:latin typeface="Segoe UI Light" pitchFamily="34" charset="0"/>
                <a:ea typeface="+mn-ea"/>
                <a:cs typeface="+mn-cs"/>
              </a:rPr>
              <a:t>From how the encrypted query process works to team role separation, no one agent has access to all facets of this encryption paradigm, and thein lies its strength. </a:t>
            </a:r>
            <a:endParaRPr lang="en-US" sz="882" b="0" i="0" kern="1200" dirty="0">
              <a:solidFill>
                <a:schemeClr val="tx1"/>
              </a:solidFill>
              <a:effectLst/>
              <a:latin typeface="Segoe UI Light" pitchFamily="34" charset="0"/>
              <a:ea typeface="+mn-ea"/>
              <a:cs typeface="+mn-cs"/>
            </a:endParaRPr>
          </a:p>
          <a:p>
            <a:pPr defTabSz="932472" fontAlgn="base">
              <a:spcBef>
                <a:spcPct val="0"/>
              </a:spcBef>
              <a:spcAft>
                <a:spcPct val="0"/>
              </a:spcAft>
            </a:pPr>
            <a:endParaRPr lang="en-US" sz="800" b="1"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defTabSz="932472" fontAlgn="base">
              <a:spcBef>
                <a:spcPct val="0"/>
              </a:spcBef>
              <a:spcAft>
                <a:spcPct val="0"/>
              </a:spcAft>
            </a:pPr>
            <a:r>
              <a:rPr lang="en-US" sz="800" b="1" dirty="0">
                <a:solidFill>
                  <a:schemeClr val="tx1"/>
                </a:solidFill>
                <a:latin typeface="Segoe UI Semilight" panose="020B0402040204020203" pitchFamily="34" charset="0"/>
                <a:ea typeface="Segoe UI" pitchFamily="34" charset="0"/>
                <a:cs typeface="Segoe UI Semilight" panose="020B0402040204020203" pitchFamily="34" charset="0"/>
              </a:rPr>
              <a:t>The Column Encryption Key (CEK)</a:t>
            </a:r>
            <a:endParaRPr lang="en-US" sz="800" b="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defTabSz="932472" fontAlgn="base">
              <a:spcBef>
                <a:spcPct val="0"/>
              </a:spcBef>
              <a:spcAft>
                <a:spcPct val="0"/>
              </a:spcAft>
            </a:pPr>
            <a:r>
              <a:rPr lang="en-US" sz="800" b="0" dirty="0">
                <a:solidFill>
                  <a:schemeClr val="tx1"/>
                </a:solidFill>
                <a:latin typeface="Segoe UI Semilight" panose="020B0402040204020203" pitchFamily="34" charset="0"/>
                <a:ea typeface="Segoe UI" pitchFamily="34" charset="0"/>
                <a:cs typeface="Segoe UI Semilight" panose="020B0402040204020203" pitchFamily="34" charset="0"/>
              </a:rPr>
              <a:t>This is the key used to encrypt the data in the configured column.  </a:t>
            </a:r>
            <a:r>
              <a:rPr lang="en-US" sz="800" dirty="0">
                <a:solidFill>
                  <a:schemeClr val="tx1"/>
                </a:solidFill>
                <a:latin typeface="Segoe UI Semilight" panose="020B0402040204020203" pitchFamily="34" charset="0"/>
                <a:ea typeface="Segoe UI" pitchFamily="34" charset="0"/>
                <a:cs typeface="Segoe UI Semilight" panose="020B0402040204020203" pitchFamily="34" charset="0"/>
              </a:rPr>
              <a:t>Note that the CEK </a:t>
            </a:r>
            <a:r>
              <a:rPr lang="en-US" sz="800" i="1" dirty="0">
                <a:solidFill>
                  <a:schemeClr val="tx1"/>
                </a:solidFill>
                <a:latin typeface="Segoe UI Semilight" panose="020B0402040204020203" pitchFamily="34" charset="0"/>
                <a:ea typeface="Segoe UI" pitchFamily="34" charset="0"/>
                <a:cs typeface="Segoe UI Semilight" panose="020B0402040204020203" pitchFamily="34" charset="0"/>
              </a:rPr>
              <a:t>definition </a:t>
            </a:r>
            <a:r>
              <a:rPr lang="en-US" sz="800" dirty="0">
                <a:solidFill>
                  <a:schemeClr val="tx1"/>
                </a:solidFill>
                <a:latin typeface="Segoe UI Semilight" panose="020B0402040204020203" pitchFamily="34" charset="0"/>
                <a:ea typeface="Segoe UI" pitchFamily="34" charset="0"/>
                <a:cs typeface="Segoe UI Semilight" panose="020B0402040204020203" pitchFamily="34" charset="0"/>
              </a:rPr>
              <a:t>is stored within database metadata and a single CEK can encrypt all values for the range of a particular configured column.</a:t>
            </a:r>
            <a:br>
              <a:rPr lang="en-US" sz="800" dirty="0">
                <a:solidFill>
                  <a:schemeClr val="tx1"/>
                </a:solidFill>
                <a:latin typeface="Segoe UI Semilight" panose="020B0402040204020203" pitchFamily="34" charset="0"/>
                <a:ea typeface="Segoe UI" pitchFamily="34" charset="0"/>
                <a:cs typeface="Segoe UI Semilight" panose="020B0402040204020203" pitchFamily="34" charset="0"/>
              </a:rPr>
            </a:br>
            <a:endParaRPr lang="en-US" sz="8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lang="en-US" sz="882" b="0" i="0" kern="1200" dirty="0">
                <a:solidFill>
                  <a:schemeClr val="tx1"/>
                </a:solidFill>
                <a:effectLst/>
                <a:latin typeface="Segoe UI Light" pitchFamily="34" charset="0"/>
                <a:ea typeface="+mn-ea"/>
                <a:cs typeface="+mn-cs"/>
              </a:rPr>
              <a:t>Use catalog views to view information about column encryption keys: </a:t>
            </a:r>
            <a:br>
              <a:rPr lang="en-US" sz="882" b="0" i="0" kern="1200" dirty="0">
                <a:solidFill>
                  <a:schemeClr val="tx1"/>
                </a:solidFill>
                <a:effectLst/>
                <a:latin typeface="Segoe UI Light" pitchFamily="34" charset="0"/>
                <a:ea typeface="+mn-ea"/>
                <a:cs typeface="+mn-cs"/>
              </a:rPr>
            </a:br>
            <a:r>
              <a:rPr lang="en-US" sz="882" b="0" i="0" u="sng" kern="1200" dirty="0" err="1">
                <a:solidFill>
                  <a:schemeClr val="tx1"/>
                </a:solidFill>
                <a:effectLst/>
                <a:latin typeface="Segoe UI Light" pitchFamily="34" charset="0"/>
                <a:ea typeface="+mn-ea"/>
                <a:cs typeface="+mn-cs"/>
                <a:hlinkClick r:id="rId3"/>
              </a:rPr>
              <a:t>sys.columns</a:t>
            </a:r>
            <a:r>
              <a:rPr lang="en-US" sz="882" b="0" i="0" u="sng" kern="1200" dirty="0">
                <a:solidFill>
                  <a:schemeClr val="tx1"/>
                </a:solidFill>
                <a:effectLst/>
                <a:latin typeface="Segoe UI Light" pitchFamily="34" charset="0"/>
                <a:ea typeface="+mn-ea"/>
                <a:cs typeface="+mn-cs"/>
                <a:hlinkClick r:id="rId3"/>
              </a:rPr>
              <a:t> (Transact-SQL)</a:t>
            </a:r>
            <a:r>
              <a:rPr lang="en-US" sz="882" b="0" i="0" kern="1200" dirty="0">
                <a:solidFill>
                  <a:schemeClr val="tx1"/>
                </a:solidFill>
                <a:effectLst/>
                <a:latin typeface="Segoe UI Light" pitchFamily="34" charset="0"/>
                <a:ea typeface="+mn-ea"/>
                <a:cs typeface="+mn-cs"/>
              </a:rPr>
              <a:t>, </a:t>
            </a:r>
            <a:br>
              <a:rPr lang="en-US" sz="882" b="0" i="0" kern="1200" dirty="0">
                <a:solidFill>
                  <a:schemeClr val="tx1"/>
                </a:solidFill>
                <a:effectLst/>
                <a:latin typeface="Segoe UI Light" pitchFamily="34" charset="0"/>
                <a:ea typeface="+mn-ea"/>
                <a:cs typeface="+mn-cs"/>
              </a:rPr>
            </a:br>
            <a:r>
              <a:rPr lang="en-US" sz="882" b="0" i="0" u="sng" kern="1200" dirty="0" err="1">
                <a:solidFill>
                  <a:schemeClr val="tx1"/>
                </a:solidFill>
                <a:effectLst/>
                <a:latin typeface="Segoe UI Light" pitchFamily="34" charset="0"/>
                <a:ea typeface="+mn-ea"/>
                <a:cs typeface="+mn-cs"/>
                <a:hlinkClick r:id="rId4"/>
              </a:rPr>
              <a:t>sys.column_encryption_keys</a:t>
            </a:r>
            <a:r>
              <a:rPr lang="en-US" sz="882" b="0" i="0" u="sng" kern="1200" dirty="0">
                <a:solidFill>
                  <a:schemeClr val="tx1"/>
                </a:solidFill>
                <a:effectLst/>
                <a:latin typeface="Segoe UI Light" pitchFamily="34" charset="0"/>
                <a:ea typeface="+mn-ea"/>
                <a:cs typeface="+mn-cs"/>
                <a:hlinkClick r:id="rId4"/>
              </a:rPr>
              <a:t> (Transact-SQL)</a:t>
            </a:r>
            <a:r>
              <a:rPr lang="en-US" sz="882" b="0" i="0" kern="1200" dirty="0">
                <a:solidFill>
                  <a:schemeClr val="tx1"/>
                </a:solidFill>
                <a:effectLst/>
                <a:latin typeface="Segoe UI Light" pitchFamily="34" charset="0"/>
                <a:ea typeface="+mn-ea"/>
                <a:cs typeface="+mn-cs"/>
              </a:rPr>
              <a:t>, </a:t>
            </a:r>
            <a:br>
              <a:rPr lang="en-US" sz="882" b="0" i="0" kern="1200" dirty="0">
                <a:solidFill>
                  <a:schemeClr val="tx1"/>
                </a:solidFill>
                <a:effectLst/>
                <a:latin typeface="Segoe UI Light" pitchFamily="34" charset="0"/>
                <a:ea typeface="+mn-ea"/>
                <a:cs typeface="+mn-cs"/>
              </a:rPr>
            </a:br>
            <a:r>
              <a:rPr lang="en-US" sz="882" b="0" i="0" u="sng" kern="1200" dirty="0" err="1">
                <a:solidFill>
                  <a:schemeClr val="tx1"/>
                </a:solidFill>
                <a:effectLst/>
                <a:latin typeface="Segoe UI Light" pitchFamily="34" charset="0"/>
                <a:ea typeface="+mn-ea"/>
                <a:cs typeface="+mn-cs"/>
                <a:hlinkClick r:id="rId5"/>
              </a:rPr>
              <a:t>sys.column_encryption_key_values</a:t>
            </a:r>
            <a:r>
              <a:rPr lang="en-US" sz="882" b="0" i="0" u="sng" kern="1200" dirty="0">
                <a:solidFill>
                  <a:schemeClr val="tx1"/>
                </a:solidFill>
                <a:effectLst/>
                <a:latin typeface="Segoe UI Light" pitchFamily="34" charset="0"/>
                <a:ea typeface="+mn-ea"/>
                <a:cs typeface="+mn-cs"/>
                <a:hlinkClick r:id="rId5"/>
              </a:rPr>
              <a:t> (Transact-SQL)</a:t>
            </a:r>
            <a:r>
              <a:rPr lang="en-US" sz="882" b="0" i="0" kern="1200" dirty="0">
                <a:solidFill>
                  <a:schemeClr val="tx1"/>
                </a:solidFill>
                <a:effectLst/>
                <a:latin typeface="Segoe UI Light" pitchFamily="34" charset="0"/>
                <a:ea typeface="+mn-ea"/>
                <a:cs typeface="+mn-cs"/>
              </a:rPr>
              <a:t> </a:t>
            </a:r>
            <a:br>
              <a:rPr lang="en-US" sz="800" dirty="0">
                <a:solidFill>
                  <a:schemeClr val="tx1"/>
                </a:solidFill>
                <a:latin typeface="Segoe UI Semilight" panose="020B0402040204020203" pitchFamily="34" charset="0"/>
                <a:ea typeface="Segoe UI" pitchFamily="34" charset="0"/>
                <a:cs typeface="Segoe UI Semilight" panose="020B0402040204020203" pitchFamily="34" charset="0"/>
              </a:rPr>
            </a:br>
            <a:endParaRPr lang="en-US" sz="800" b="1"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chemeClr val="tx1"/>
                </a:solidFill>
                <a:latin typeface="Segoe UI Semilight" panose="020B0402040204020203" pitchFamily="34" charset="0"/>
                <a:ea typeface="Segoe UI" pitchFamily="34" charset="0"/>
                <a:cs typeface="Segoe UI Semilight" panose="020B0402040204020203" pitchFamily="34" charset="0"/>
              </a:rPr>
              <a:t>Column Master Key (CMK ) or the Key-protecting Key</a:t>
            </a:r>
            <a:br>
              <a:rPr lang="en-US" sz="800" dirty="0">
                <a:solidFill>
                  <a:schemeClr val="tx1"/>
                </a:solidFill>
                <a:latin typeface="Segoe UI Semilight" panose="020B0402040204020203" pitchFamily="34" charset="0"/>
                <a:ea typeface="Segoe UI" pitchFamily="34" charset="0"/>
                <a:cs typeface="Segoe UI Semilight" panose="020B0402040204020203" pitchFamily="34" charset="0"/>
              </a:rPr>
            </a:br>
            <a:r>
              <a:rPr lang="en-US" sz="800" dirty="0">
                <a:solidFill>
                  <a:schemeClr val="tx1"/>
                </a:solidFill>
                <a:latin typeface="Segoe UI Semilight" panose="020B0402040204020203" pitchFamily="34" charset="0"/>
                <a:ea typeface="Segoe UI" pitchFamily="34" charset="0"/>
                <a:cs typeface="Segoe UI Semilight" panose="020B0402040204020203" pitchFamily="34" charset="0"/>
              </a:rPr>
              <a:t>This key is used to encrypt the CEK.  </a:t>
            </a:r>
            <a:r>
              <a:rPr lang="en-US" sz="800" b="0" i="0" kern="1200" dirty="0">
                <a:solidFill>
                  <a:schemeClr val="tx1"/>
                </a:solidFill>
                <a:effectLst/>
                <a:latin typeface="Segoe UI Light" pitchFamily="34" charset="0"/>
                <a:ea typeface="+mn-ea"/>
                <a:cs typeface="+mn-cs"/>
              </a:rPr>
              <a:t>CMKs must be stored in a trusted key store, such as Azure Key Vault, Microsoft Isolated Certificate store, or a hardware security module. </a:t>
            </a:r>
            <a:r>
              <a:rPr lang="en-US" sz="700" b="0" i="0" kern="1200" dirty="0">
                <a:solidFill>
                  <a:schemeClr val="tx1"/>
                </a:solidFill>
                <a:effectLst/>
                <a:latin typeface="Segoe UI Semilight" panose="020B0402040204020203" pitchFamily="34" charset="0"/>
                <a:ea typeface="+mn-ea"/>
                <a:cs typeface="Segoe UI Semilight" panose="020B0402040204020203" pitchFamily="34" charset="0"/>
              </a:rPr>
              <a:t>   </a:t>
            </a:r>
            <a:br>
              <a:rPr lang="en-US" sz="700" b="0" i="0" kern="1200" dirty="0">
                <a:solidFill>
                  <a:schemeClr val="tx1"/>
                </a:solidFill>
                <a:effectLst/>
                <a:latin typeface="Segoe UI Semilight" panose="020B0402040204020203" pitchFamily="34" charset="0"/>
                <a:ea typeface="+mn-ea"/>
                <a:cs typeface="Segoe UI Semilight" panose="020B0402040204020203" pitchFamily="34" charset="0"/>
              </a:rPr>
            </a:br>
            <a:br>
              <a:rPr lang="en-US" sz="700" b="0" i="0" kern="1200" dirty="0">
                <a:solidFill>
                  <a:schemeClr val="tx1"/>
                </a:solidFill>
                <a:effectLst/>
                <a:latin typeface="Segoe UI Semilight" panose="020B0402040204020203" pitchFamily="34" charset="0"/>
                <a:ea typeface="+mn-ea"/>
                <a:cs typeface="Segoe UI Semilight" panose="020B0402040204020203" pitchFamily="34" charset="0"/>
              </a:rPr>
            </a:br>
            <a:r>
              <a:rPr lang="en-US" sz="800" dirty="0">
                <a:solidFill>
                  <a:schemeClr val="tx1"/>
                </a:solidFill>
                <a:latin typeface="Segoe UI Semilight" panose="020B0402040204020203" pitchFamily="34" charset="0"/>
                <a:ea typeface="Segoe UI" pitchFamily="34" charset="0"/>
                <a:cs typeface="Segoe UI Semilight" panose="020B0402040204020203" pitchFamily="34" charset="0"/>
              </a:rPr>
              <a:t>It is important to remember that properly configured, the database does not ever see this key in plaintext.    The database metadata only contains data about key store type and location, and this information can be found in </a:t>
            </a:r>
            <a:r>
              <a:rPr lang="en-US" sz="800" dirty="0" err="1">
                <a:solidFill>
                  <a:schemeClr val="tx1"/>
                </a:solidFill>
                <a:latin typeface="Segoe UI Semilight" panose="020B0402040204020203" pitchFamily="34" charset="0"/>
                <a:ea typeface="Segoe UI" pitchFamily="34" charset="0"/>
                <a:cs typeface="Segoe UI Semilight" panose="020B0402040204020203" pitchFamily="34" charset="0"/>
              </a:rPr>
              <a:t>sys.column_master_keys</a:t>
            </a:r>
            <a:r>
              <a:rPr lang="en-US" sz="800" dirty="0">
                <a:solidFill>
                  <a:schemeClr val="tx1"/>
                </a:solidFill>
                <a:latin typeface="Segoe UI Semilight" panose="020B0402040204020203" pitchFamily="34" charset="0"/>
                <a:ea typeface="Segoe UI" pitchFamily="34" charset="0"/>
                <a:cs typeface="Segoe UI Semilight" panose="020B0402040204020203" pitchFamily="34" charset="0"/>
              </a:rPr>
              <a:t> catalog view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870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Always Encrypted requires some planning and some modification to both data model (at the schema level) and some application level changes to configure the application to use the appropriate APIs.</a:t>
            </a:r>
          </a:p>
          <a:p>
            <a:endParaRPr lang="en-US" sz="882" b="0" i="0" kern="1200" dirty="0">
              <a:solidFill>
                <a:schemeClr val="tx1"/>
              </a:solidFill>
              <a:effectLst/>
              <a:latin typeface="Segoe UI Light" pitchFamily="34" charset="0"/>
              <a:ea typeface="+mn-ea"/>
              <a:cs typeface="+mn-cs"/>
            </a:endParaRPr>
          </a:p>
          <a:p>
            <a:r>
              <a:rPr lang="en-US" dirty="0"/>
              <a:t>Let’s take a moment and cover this rather busy diagram.   On the left in green is the application domain.    On the right, in grey, an Azure SQL Database Instance domain.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Working from left to right: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client application invokes a query (either directly or through Entity Framework or other suitable Object-Relational Model API).   The query is sent through a valid SQL Connection via the client-side driver – in this case, SQL Server Data Provider .NET 4.6 or greater.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1) Using this driver requires a parameterized connection and also requires certain schema changes on the database in order to support column-level data encryption. </a:t>
            </a:r>
          </a:p>
          <a:p>
            <a:pPr marL="0" marR="0" lvl="0" indent="0" algn="l" defTabSz="914367" rtl="0" eaLnBrk="1" fontAlgn="auto" latinLnBrk="0" hangingPunct="1">
              <a:lnSpc>
                <a:spcPct val="90000"/>
              </a:lnSpc>
              <a:spcBef>
                <a:spcPts val="0"/>
              </a:spcBef>
              <a:spcAft>
                <a:spcPts val="333"/>
              </a:spcAft>
              <a:buClrTx/>
              <a:buSzTx/>
              <a:buFontTx/>
              <a:buNone/>
              <a:tabLst/>
              <a:defRPr/>
            </a:pPr>
            <a:br>
              <a:rPr lang="en-US" dirty="0"/>
            </a:br>
            <a:r>
              <a:rPr lang="en-US" dirty="0"/>
              <a:t>Note again the database never stores the keys, only the metadata – e.g. the encrypted values for the CEK, and the location of the CMK </a:t>
            </a:r>
            <a:br>
              <a:rPr lang="en-US" dirty="0"/>
            </a:br>
            <a:br>
              <a:rPr lang="en-US" dirty="0"/>
            </a:br>
            <a:r>
              <a:rPr lang="en-US" dirty="0"/>
              <a:t>The driver is responsible for coordinating with the database to discover which columns have encryption applied and will gather the </a:t>
            </a:r>
            <a:r>
              <a:rPr lang="en-US" sz="882" b="0" i="0" kern="1200" dirty="0">
                <a:solidFill>
                  <a:schemeClr val="tx1"/>
                </a:solidFill>
                <a:effectLst/>
                <a:latin typeface="Segoe UI Light" pitchFamily="34" charset="0"/>
                <a:ea typeface="+mn-ea"/>
                <a:cs typeface="+mn-cs"/>
              </a:rPr>
              <a:t>algorithm and encrypted value of the CEK applied to each encrypted column along with the location of the associated CMK which is then cached locally.   </a:t>
            </a: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The following happens at the application level:</a:t>
            </a:r>
            <a:br>
              <a:rPr lang="en-US" sz="882" b="0" i="0" kern="1200" dirty="0">
                <a:solidFill>
                  <a:schemeClr val="tx1"/>
                </a:solidFill>
                <a:effectLst/>
                <a:latin typeface="Segoe UI Light" pitchFamily="34" charset="0"/>
                <a:ea typeface="+mn-ea"/>
                <a:cs typeface="+mn-cs"/>
              </a:rPr>
            </a:b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2) For parameterized queries, the driver coordinates with the database to determine which parameters use encrypted columns and should be themselves encrypted.    The driver gets encrypted value of the column encryption key, and the location of its corresponding CMK location information which is subsequently cached for performance.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3) Next, the driver interacts with the key store specified by the CMK location information and uses the CMK to decrypt the encrypted CEK value and this value is also cached locally.    </a:t>
            </a: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Here it gets interesting:</a:t>
            </a:r>
            <a:br>
              <a:rPr lang="en-US" sz="882" b="0" i="0" kern="1200" dirty="0">
                <a:solidFill>
                  <a:schemeClr val="tx1"/>
                </a:solidFill>
                <a:effectLst/>
                <a:latin typeface="Segoe UI Light" pitchFamily="34" charset="0"/>
                <a:ea typeface="+mn-ea"/>
                <a:cs typeface="+mn-cs"/>
              </a:rPr>
            </a:b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4)  On outgoing queries (that is, queries sent to the database) the driver will use the CEK value to encrypt protected parameters.    This means the database gets the encrypted values for protected parameters that cover encrypted columns.    This is data that is protected in flight – outgoing. </a:t>
            </a: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5)   On incoming result sets from the database for any encrypted columns, the driver appends encryption metadata for the column - the algorithm and the key.    Then the driver first taps the local cache to find the corresponding CEK and uses this value to decrypts the results on the fly, returning plaintext values in their proper order in the </a:t>
            </a:r>
            <a:r>
              <a:rPr lang="en-US" sz="882" b="0" i="0" kern="1200" dirty="0" err="1">
                <a:solidFill>
                  <a:schemeClr val="tx1"/>
                </a:solidFill>
                <a:effectLst/>
                <a:latin typeface="Segoe UI Light" pitchFamily="34" charset="0"/>
                <a:ea typeface="+mn-ea"/>
                <a:cs typeface="+mn-cs"/>
              </a:rPr>
              <a:t>resultset</a:t>
            </a:r>
            <a:r>
              <a:rPr lang="en-US" sz="882" b="0" i="0" kern="1200" dirty="0">
                <a:solidFill>
                  <a:schemeClr val="tx1"/>
                </a:solidFill>
                <a:effectLst/>
                <a:latin typeface="Segoe UI Light" pitchFamily="34" charset="0"/>
                <a:ea typeface="+mn-ea"/>
                <a:cs typeface="+mn-cs"/>
              </a:rPr>
              <a:t> to the invoking application.</a:t>
            </a:r>
          </a:p>
          <a:p>
            <a:br>
              <a:rPr lang="en-US" dirty="0"/>
            </a:br>
            <a:r>
              <a:rPr lang="en-US" dirty="0"/>
              <a:t>And here we come to the overall result:   </a:t>
            </a:r>
            <a:br>
              <a:rPr lang="en-US" dirty="0"/>
            </a:br>
            <a:br>
              <a:rPr lang="en-US" dirty="0"/>
            </a:br>
            <a:r>
              <a:rPr lang="en-US" dirty="0"/>
              <a:t>The driver is encapsulated and invoked by the application domain and thus all encryption/decryption occurs WITHIN the driver and domain – not the database.   The driver negotiates with both the database AND the Key Store to get the necessary algorithm and key values to encrypt and decrypt on the fly in both directions thus eliminating any possibility of </a:t>
            </a:r>
            <a:r>
              <a:rPr lang="en-US" dirty="0" err="1"/>
              <a:t>unecrypted</a:t>
            </a:r>
            <a:r>
              <a:rPr lang="en-US" dirty="0"/>
              <a:t> data interception via transmission to and from the database instance.     </a:t>
            </a:r>
            <a:br>
              <a:rPr lang="en-US" dirty="0"/>
            </a:b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process ensures data remains encrypted AND queryable at all times – complete protection at rest and in flight. </a:t>
            </a:r>
            <a:br>
              <a:rPr lang="en-US" dirty="0"/>
            </a:b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04522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dirty="0"/>
              <a:t>Always Encrypted provides support for two types of column encryption:  Deterministic and Random</a:t>
            </a:r>
          </a:p>
          <a:p>
            <a:pPr marL="0" indent="0">
              <a:buFont typeface="Arial" panose="020B0604020202020204" pitchFamily="34" charset="0"/>
              <a:buNone/>
            </a:pPr>
            <a:endParaRPr lang="en-US" sz="800" b="1"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800" b="1" kern="1200" dirty="0">
                <a:solidFill>
                  <a:schemeClr val="tx1"/>
                </a:solidFill>
                <a:effectLst/>
                <a:latin typeface="Segoe UI Light" pitchFamily="34" charset="0"/>
                <a:ea typeface="+mn-ea"/>
                <a:cs typeface="+mn-cs"/>
              </a:rPr>
              <a:t>Encryption Options</a:t>
            </a:r>
          </a:p>
          <a:p>
            <a:endParaRPr lang="en-US" sz="80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dirty="0">
                <a:solidFill>
                  <a:schemeClr val="tx1"/>
                </a:solidFill>
                <a:effectLst/>
                <a:latin typeface="Segoe UI Light" pitchFamily="34" charset="0"/>
                <a:ea typeface="+mn-ea"/>
                <a:cs typeface="+mn-cs"/>
              </a:rPr>
              <a:t>Using Deterministic Encryption</a:t>
            </a:r>
            <a:r>
              <a:rPr lang="en-US" sz="800" kern="1200" dirty="0">
                <a:solidFill>
                  <a:schemeClr val="tx1"/>
                </a:solidFill>
                <a:effectLst/>
                <a:latin typeface="Segoe UI Light" pitchFamily="34" charset="0"/>
                <a:ea typeface="+mn-ea"/>
                <a:cs typeface="+mn-cs"/>
              </a:rPr>
              <a:t>, column encryption values generated is the same result for a given input, so across the column range, equality comparison can be used in queries.  </a:t>
            </a:r>
            <a:br>
              <a:rPr lang="en-US" sz="800" kern="1200" dirty="0">
                <a:solidFill>
                  <a:schemeClr val="tx1"/>
                </a:solidFill>
                <a:effectLst/>
                <a:latin typeface="Segoe UI Light" pitchFamily="34" charset="0"/>
                <a:ea typeface="+mn-ea"/>
                <a:cs typeface="+mn-cs"/>
              </a:rPr>
            </a:br>
            <a:br>
              <a:rPr lang="en-US" sz="800" kern="1200" dirty="0">
                <a:solidFill>
                  <a:schemeClr val="tx1"/>
                </a:solidFill>
                <a:effectLst/>
                <a:latin typeface="Segoe UI Light" pitchFamily="34" charset="0"/>
                <a:ea typeface="+mn-ea"/>
                <a:cs typeface="+mn-cs"/>
              </a:rPr>
            </a:br>
            <a:r>
              <a:rPr lang="en-US" sz="800" kern="1200" dirty="0">
                <a:solidFill>
                  <a:schemeClr val="tx1"/>
                </a:solidFill>
                <a:effectLst/>
                <a:latin typeface="Segoe UI Light" pitchFamily="34" charset="0"/>
                <a:ea typeface="+mn-ea"/>
                <a:cs typeface="+mn-cs"/>
              </a:rPr>
              <a:t>Other operations such as greater than, less than, pattern matching using the LIKE operator, etc are not supported, however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dirty="0">
                <a:solidFill>
                  <a:schemeClr val="tx1"/>
                </a:solidFill>
                <a:effectLst/>
                <a:latin typeface="Segoe UI Light" pitchFamily="34" charset="0"/>
                <a:ea typeface="+mn-ea"/>
                <a:cs typeface="+mn-cs"/>
              </a:rPr>
              <a:t>Columns using Deterministic Encryption can be indexed but require collations with </a:t>
            </a:r>
            <a:r>
              <a:rPr lang="en-US" sz="800" kern="1200" dirty="0" err="1">
                <a:solidFill>
                  <a:schemeClr val="tx1"/>
                </a:solidFill>
                <a:effectLst/>
                <a:latin typeface="Segoe UI Light" pitchFamily="34" charset="0"/>
                <a:ea typeface="+mn-ea"/>
                <a:cs typeface="+mn-cs"/>
              </a:rPr>
              <a:t>binary2</a:t>
            </a:r>
            <a:r>
              <a:rPr lang="en-US" sz="800" kern="1200" dirty="0">
                <a:solidFill>
                  <a:schemeClr val="tx1"/>
                </a:solidFill>
                <a:effectLst/>
                <a:latin typeface="Segoe UI Light" pitchFamily="34" charset="0"/>
                <a:ea typeface="+mn-ea"/>
                <a:cs typeface="+mn-cs"/>
              </a:rPr>
              <a:t> sort order (</a:t>
            </a:r>
            <a:r>
              <a:rPr lang="en-US" sz="800" kern="1200" dirty="0" err="1">
                <a:solidFill>
                  <a:schemeClr val="tx1"/>
                </a:solidFill>
                <a:effectLst/>
                <a:latin typeface="Segoe UI Light" pitchFamily="34" charset="0"/>
                <a:ea typeface="+mn-ea"/>
                <a:cs typeface="+mn-cs"/>
              </a:rPr>
              <a:t>BIN2</a:t>
            </a:r>
            <a:r>
              <a:rPr lang="en-US" sz="800" kern="1200" dirty="0">
                <a:solidFill>
                  <a:schemeClr val="tx1"/>
                </a:solidFill>
                <a:effectLst/>
                <a:latin typeface="Segoe UI Light" pitchFamily="34" charset="0"/>
                <a:ea typeface="+mn-ea"/>
                <a:cs typeface="+mn-cs"/>
              </a:rPr>
              <a:t> Collations)</a:t>
            </a:r>
            <a:br>
              <a:rPr lang="en-US" sz="800" kern="1200" dirty="0">
                <a:solidFill>
                  <a:schemeClr val="tx1"/>
                </a:solidFill>
                <a:effectLst/>
                <a:latin typeface="Segoe UI Light" pitchFamily="34" charset="0"/>
                <a:ea typeface="+mn-ea"/>
                <a:cs typeface="+mn-cs"/>
              </a:rPr>
            </a:br>
            <a:endParaRPr lang="en-US" sz="800" kern="1200" dirty="0">
              <a:solidFill>
                <a:schemeClr val="tx1"/>
              </a:solidFill>
              <a:effectLst/>
              <a:latin typeface="Segoe UI Light" pitchFamily="34" charset="0"/>
              <a:ea typeface="+mn-ea"/>
              <a:cs typeface="+mn-cs"/>
            </a:endParaRPr>
          </a:p>
          <a:p>
            <a:r>
              <a:rPr lang="en-US" sz="800" b="1" kern="1200" dirty="0">
                <a:solidFill>
                  <a:schemeClr val="tx1"/>
                </a:solidFill>
                <a:effectLst/>
                <a:latin typeface="Segoe UI Light" pitchFamily="34" charset="0"/>
                <a:ea typeface="+mn-ea"/>
                <a:cs typeface="+mn-cs"/>
              </a:rPr>
              <a:t>Using Randomized Encryption </a:t>
            </a:r>
            <a:r>
              <a:rPr lang="en-US" sz="800" kern="1200" dirty="0">
                <a:solidFill>
                  <a:schemeClr val="tx1"/>
                </a:solidFill>
                <a:effectLst/>
                <a:latin typeface="Segoe UI Light" pitchFamily="34" charset="0"/>
                <a:ea typeface="+mn-ea"/>
                <a:cs typeface="+mn-cs"/>
              </a:rPr>
              <a:t>results in a truly random generated value for a given input so equality comparison doesn’t work.   Further, this type of encryption results cannot be indexed. </a:t>
            </a:r>
          </a:p>
          <a:p>
            <a:endParaRPr lang="en-US" sz="8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24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Always Encrypted allows clients to encrypt sensitive data inside client applications and never reveal the encryption keys to the Azure SQL Database.    </a:t>
            </a:r>
            <a:br>
              <a:rPr lang="en-US" dirty="0"/>
            </a:br>
            <a:endParaRPr lang="en-US" sz="900" dirty="0"/>
          </a:p>
          <a:p>
            <a:pPr marL="0" indent="0">
              <a:buFont typeface="Arial" panose="020B0604020202020204" pitchFamily="34" charset="0"/>
              <a:buNone/>
            </a:pPr>
            <a:r>
              <a:rPr lang="en-US" sz="900" dirty="0"/>
              <a:t>Consider the following threats:</a:t>
            </a:r>
            <a:br>
              <a:rPr lang="en-US" sz="900" dirty="0"/>
            </a:br>
            <a:endParaRPr lang="en-US" sz="900" dirty="0"/>
          </a:p>
          <a:p>
            <a:pPr marL="171450" indent="-171450">
              <a:buFont typeface="Arial" panose="020B0604020202020204" pitchFamily="34" charset="0"/>
              <a:buChar char="•"/>
            </a:pPr>
            <a:r>
              <a:rPr lang="en-US" sz="900" b="1" dirty="0"/>
              <a:t>Internal </a:t>
            </a:r>
            <a:r>
              <a:rPr lang="en-US" sz="900" dirty="0"/>
              <a:t>– malicious role-based employee with elevated permissions </a:t>
            </a:r>
          </a:p>
          <a:p>
            <a:pPr marL="171450" indent="-171450">
              <a:buFont typeface="Arial" panose="020B0604020202020204" pitchFamily="34" charset="0"/>
              <a:buChar char="•"/>
            </a:pPr>
            <a:r>
              <a:rPr lang="en-US" sz="900" b="1" dirty="0"/>
              <a:t>External</a:t>
            </a:r>
            <a:r>
              <a:rPr lang="en-US" sz="900" dirty="0"/>
              <a:t>* – data center user with elevated permissions scanning host processes or SQL Server specific processes, potentially viewing </a:t>
            </a:r>
            <a:r>
              <a:rPr lang="en-US" sz="900" dirty="0" err="1"/>
              <a:t>resultsets</a:t>
            </a:r>
            <a:r>
              <a:rPr lang="en-US" sz="900" dirty="0"/>
              <a:t> across the wire.  </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 With Azure SQL Database external threats become less likely, but still a regulated concern as a matter of best practice</a:t>
            </a:r>
          </a:p>
          <a:p>
            <a:pPr marL="0" indent="0">
              <a:buFont typeface="Arial" panose="020B0604020202020204" pitchFamily="34" charset="0"/>
              <a:buNone/>
            </a:pPr>
            <a:br>
              <a:rPr lang="en-US" sz="900" b="0" i="0" kern="1200" dirty="0">
                <a:solidFill>
                  <a:schemeClr val="tx1"/>
                </a:solidFill>
                <a:effectLst/>
                <a:latin typeface="Segoe UI Light" pitchFamily="34" charset="0"/>
                <a:ea typeface="+mn-ea"/>
                <a:cs typeface="+mn-cs"/>
              </a:rPr>
            </a:br>
            <a:r>
              <a:rPr lang="en-US" sz="900" b="0" i="0" kern="1200" dirty="0">
                <a:solidFill>
                  <a:schemeClr val="tx1"/>
                </a:solidFill>
                <a:effectLst/>
                <a:latin typeface="Segoe UI Light" pitchFamily="34" charset="0"/>
                <a:ea typeface="+mn-ea"/>
                <a:cs typeface="+mn-cs"/>
              </a:rPr>
              <a:t>Always Encrypted is effective in preventing these types of attacks because the encryption process protects:</a:t>
            </a:r>
            <a:br>
              <a:rPr lang="en-US" sz="900" b="0" i="0" kern="1200" dirty="0">
                <a:solidFill>
                  <a:schemeClr val="tx1"/>
                </a:solidFill>
                <a:effectLst/>
                <a:latin typeface="Segoe UI Light" pitchFamily="34" charset="0"/>
                <a:ea typeface="+mn-ea"/>
                <a:cs typeface="+mn-cs"/>
              </a:rPr>
            </a:b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Data is encrypted in flight and at rest, denying external scanning threats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Keys are never sent across the wire also denying external scanning threats. </a:t>
            </a:r>
          </a:p>
          <a:p>
            <a:endParaRPr lang="en-US" b="1" dirty="0"/>
          </a:p>
          <a:p>
            <a:r>
              <a:rPr lang="en-US" b="1" dirty="0"/>
              <a:t>So, To review:</a:t>
            </a:r>
          </a:p>
          <a:p>
            <a:pPr marL="53934" indent="0" defTabSz="931419" fontAlgn="base">
              <a:spcBef>
                <a:spcPts val="600"/>
              </a:spcBef>
              <a:spcAft>
                <a:spcPct val="0"/>
              </a:spcAft>
              <a:buClr>
                <a:srgbClr val="0072C6"/>
              </a:buClr>
              <a:buFont typeface="Arial" panose="020B0604020202020204" pitchFamily="34" charset="0"/>
              <a:buNone/>
            </a:pPr>
            <a:endParaRPr lang="en-US" sz="1200" dirty="0">
              <a:ln>
                <a:solidFill>
                  <a:srgbClr val="FFFFFF">
                    <a:alpha val="0"/>
                  </a:srgbClr>
                </a:solidFill>
              </a:ln>
              <a:solidFill>
                <a:srgbClr val="494949"/>
              </a:solidFill>
              <a:latin typeface="Segoe UI"/>
              <a:ea typeface="Segoe UI" pitchFamily="34" charset="0"/>
              <a:cs typeface="Segoe UI" pitchFamily="34" charset="0"/>
            </a:endParaRP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r>
              <a:rPr lang="en-US" sz="1200" b="0" i="0" kern="1200" dirty="0">
                <a:solidFill>
                  <a:schemeClr val="tx1"/>
                </a:solidFill>
                <a:effectLst/>
                <a:latin typeface="Segoe UI Light" pitchFamily="34" charset="0"/>
                <a:ea typeface="+mn-ea"/>
                <a:cs typeface="+mn-cs"/>
              </a:rPr>
              <a:t>The concept of Role Separation is supported here, differentiating from management types:   Security Administrator vs DB Administrator Built-In accounts.   </a:t>
            </a:r>
            <a:r>
              <a:rPr lang="en-US" sz="1200" dirty="0">
                <a:ln>
                  <a:solidFill>
                    <a:srgbClr val="FFFFFF">
                      <a:alpha val="0"/>
                    </a:srgbClr>
                  </a:solidFill>
                </a:ln>
                <a:solidFill>
                  <a:srgbClr val="494949"/>
                </a:solidFill>
                <a:latin typeface="Segoe UI"/>
                <a:ea typeface="Segoe UI" pitchFamily="34" charset="0"/>
                <a:cs typeface="Segoe UI" pitchFamily="34" charset="0"/>
              </a:rPr>
              <a:t>Unauthorized users never have access to data or keys (including high</a:t>
            </a:r>
            <a:r>
              <a:rPr lang="en-US" sz="1200" baseline="0" dirty="0">
                <a:ln>
                  <a:solidFill>
                    <a:srgbClr val="FFFFFF">
                      <a:alpha val="0"/>
                    </a:srgbClr>
                  </a:solidFill>
                </a:ln>
                <a:solidFill>
                  <a:srgbClr val="494949"/>
                </a:solidFill>
                <a:latin typeface="Segoe UI"/>
                <a:ea typeface="Segoe UI" pitchFamily="34" charset="0"/>
                <a:cs typeface="Segoe UI" pitchFamily="34" charset="0"/>
              </a:rPr>
              <a:t> privilege users such as administrators)*.   </a:t>
            </a:r>
            <a:br>
              <a:rPr lang="en-US" sz="1200" baseline="0" dirty="0">
                <a:ln>
                  <a:solidFill>
                    <a:srgbClr val="FFFFFF">
                      <a:alpha val="0"/>
                    </a:srgbClr>
                  </a:solidFill>
                </a:ln>
                <a:solidFill>
                  <a:srgbClr val="494949"/>
                </a:solidFill>
                <a:latin typeface="Segoe UI"/>
                <a:ea typeface="Segoe UI" pitchFamily="34" charset="0"/>
                <a:cs typeface="Segoe UI" pitchFamily="34" charset="0"/>
              </a:rPr>
            </a:br>
            <a:br>
              <a:rPr lang="en-US" sz="1200" baseline="0" dirty="0">
                <a:ln>
                  <a:solidFill>
                    <a:srgbClr val="FFFFFF">
                      <a:alpha val="0"/>
                    </a:srgbClr>
                  </a:solidFill>
                </a:ln>
                <a:solidFill>
                  <a:srgbClr val="494949"/>
                </a:solidFill>
                <a:latin typeface="Segoe UI"/>
                <a:ea typeface="Segoe UI" pitchFamily="34" charset="0"/>
                <a:cs typeface="Segoe UI" pitchFamily="34" charset="0"/>
              </a:rPr>
            </a:br>
            <a:r>
              <a:rPr lang="en-US" sz="1200" b="1" baseline="0" dirty="0">
                <a:ln>
                  <a:solidFill>
                    <a:srgbClr val="FFFFFF">
                      <a:alpha val="0"/>
                    </a:srgbClr>
                  </a:solidFill>
                </a:ln>
                <a:solidFill>
                  <a:srgbClr val="494949"/>
                </a:solidFill>
                <a:latin typeface="Segoe UI"/>
                <a:ea typeface="Segoe UI" pitchFamily="34" charset="0"/>
                <a:cs typeface="Segoe UI" pitchFamily="34" charset="0"/>
              </a:rPr>
              <a:t>* NOTE    </a:t>
            </a:r>
            <a:r>
              <a:rPr lang="en-US" sz="1200" b="0" baseline="0" dirty="0">
                <a:ln>
                  <a:solidFill>
                    <a:srgbClr val="FFFFFF">
                      <a:alpha val="0"/>
                    </a:srgbClr>
                  </a:solidFill>
                </a:ln>
                <a:solidFill>
                  <a:srgbClr val="494949"/>
                </a:solidFill>
                <a:latin typeface="Segoe UI"/>
                <a:ea typeface="Segoe UI" pitchFamily="34" charset="0"/>
                <a:cs typeface="Segoe UI" pitchFamily="34" charset="0"/>
              </a:rPr>
              <a:t>Cloud Administrators </a:t>
            </a:r>
            <a:r>
              <a:rPr lang="en-US" sz="1200" baseline="0" dirty="0">
                <a:ln>
                  <a:solidFill>
                    <a:srgbClr val="FFFFFF">
                      <a:alpha val="0"/>
                    </a:srgbClr>
                  </a:solidFill>
                </a:ln>
                <a:solidFill>
                  <a:srgbClr val="494949"/>
                </a:solidFill>
                <a:latin typeface="Segoe UI"/>
                <a:ea typeface="Segoe UI" pitchFamily="34" charset="0"/>
                <a:cs typeface="Segoe UI" pitchFamily="34" charset="0"/>
              </a:rPr>
              <a:t>do have access to both the data and the keys, however:  </a:t>
            </a:r>
            <a:r>
              <a:rPr lang="en-US" sz="800" b="0" i="0" kern="1200" dirty="0">
                <a:solidFill>
                  <a:schemeClr val="tx1"/>
                </a:solidFill>
                <a:effectLst/>
                <a:latin typeface="Segoe UI Light" pitchFamily="34" charset="0"/>
                <a:ea typeface="+mn-ea"/>
                <a:cs typeface="+mn-cs"/>
              </a:rPr>
              <a:t>the customer still benefits from reducing the security attack surface area as the data is always encrypted in the database.</a:t>
            </a:r>
            <a:br>
              <a:rPr lang="en-US" sz="800" b="0" i="0" kern="1200" dirty="0">
                <a:solidFill>
                  <a:schemeClr val="tx1"/>
                </a:solidFill>
                <a:effectLst/>
                <a:latin typeface="Segoe UI Light" pitchFamily="34" charset="0"/>
                <a:ea typeface="+mn-ea"/>
                <a:cs typeface="+mn-cs"/>
              </a:rPr>
            </a:br>
            <a:endParaRPr lang="en-US" sz="800" b="0" i="0" kern="1200" dirty="0">
              <a:solidFill>
                <a:schemeClr val="tx1"/>
              </a:solidFill>
              <a:effectLst/>
              <a:latin typeface="Segoe UI Light" pitchFamily="34" charset="0"/>
              <a:ea typeface="+mn-ea"/>
              <a:cs typeface="+mn-cs"/>
            </a:endParaRP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r>
              <a:rPr lang="en-US" sz="800" b="0" i="0" kern="1200" dirty="0">
                <a:solidFill>
                  <a:schemeClr val="tx1"/>
                </a:solidFill>
                <a:effectLst/>
                <a:latin typeface="Segoe UI Light" pitchFamily="34" charset="0"/>
                <a:ea typeface="+mn-ea"/>
                <a:cs typeface="+mn-cs"/>
              </a:rPr>
              <a:t>The end-result of query is controlled by application logic as Role-based permissions do not determine whether data is encrypted or decrypted on delivery of query result sets.   There are other constructs within Azure SQL Database to control this aspect.   </a:t>
            </a:r>
          </a:p>
          <a:p>
            <a:pPr marL="53934" marR="0" lvl="0" indent="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None/>
              <a:tabLst/>
              <a:defRPr/>
            </a:pPr>
            <a:endParaRPr lang="en-US" sz="1200" b="0" i="0" kern="1200" dirty="0">
              <a:solidFill>
                <a:schemeClr val="tx1"/>
              </a:solidFill>
              <a:effectLst/>
              <a:latin typeface="Segoe UI Light" pitchFamily="34" charset="0"/>
              <a:ea typeface="+mn-ea"/>
              <a:cs typeface="+mn-cs"/>
            </a:endParaRP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r>
              <a:rPr lang="en-US" sz="1200" b="0" i="0" kern="1200" dirty="0">
                <a:solidFill>
                  <a:schemeClr val="tx1"/>
                </a:solidFill>
                <a:effectLst/>
                <a:latin typeface="Segoe UI Light" pitchFamily="34" charset="0"/>
                <a:ea typeface="+mn-ea"/>
                <a:cs typeface="+mn-cs"/>
              </a:rPr>
              <a:t>The certificate and symmetric key are backed up automatically in the database metadata but restores to another server require new key rebuild step.   So for instance, a </a:t>
            </a:r>
            <a:r>
              <a:rPr lang="en-US" sz="1200" dirty="0"/>
              <a:t>Restore to a new instance requires new key generation process for keys in order to configure the restored copy of the data to the appropriate key.  This is relatively easy to do using Azure Key Vault by archiving key sets.  </a:t>
            </a:r>
          </a:p>
          <a:p>
            <a:pPr marL="53934" marR="0" lvl="0" indent="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None/>
              <a:tabLst/>
              <a:defRPr/>
            </a:pPr>
            <a:br>
              <a:rPr lang="en-US" sz="1200" b="0" i="0" kern="1200" dirty="0">
                <a:solidFill>
                  <a:schemeClr val="tx1"/>
                </a:solidFill>
                <a:effectLst/>
                <a:latin typeface="Segoe UI Light" pitchFamily="34" charset="0"/>
                <a:ea typeface="+mn-ea"/>
                <a:cs typeface="+mn-cs"/>
              </a:rPr>
            </a:br>
            <a:endParaRPr lang="en-US" sz="1200" b="0" i="0" kern="1200" dirty="0">
              <a:solidFill>
                <a:schemeClr val="tx1"/>
              </a:solidFill>
              <a:effectLst/>
              <a:latin typeface="Segoe UI Light" pitchFamily="34" charset="0"/>
              <a:ea typeface="+mn-ea"/>
              <a:cs typeface="+mn-cs"/>
            </a:endParaRP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r>
              <a:rPr lang="en-US" sz="1200" dirty="0"/>
              <a:t>Query Performance Impact is based on number of encrypted columns and data type and length so there is a measured Intrinsic query performance impact that increases per column</a:t>
            </a: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endParaRPr lang="en-US" sz="1200" b="0" i="0" kern="1200" dirty="0">
              <a:solidFill>
                <a:schemeClr val="tx1"/>
              </a:solidFill>
              <a:effectLst/>
              <a:latin typeface="Segoe UI Light" pitchFamily="34" charset="0"/>
              <a:ea typeface="+mn-ea"/>
              <a:cs typeface="+mn-cs"/>
            </a:endParaRPr>
          </a:p>
          <a:p>
            <a:pPr marL="53934" marR="0" lvl="0" indent="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None/>
              <a:tabLst/>
              <a:defRPr/>
            </a:pPr>
            <a:endParaRPr lang="en-US" sz="800" b="0" i="0" kern="1200" dirty="0">
              <a:solidFill>
                <a:schemeClr val="tx1"/>
              </a:solidFill>
              <a:effectLst/>
              <a:latin typeface="Segoe UI Light" pitchFamily="34" charset="0"/>
              <a:ea typeface="+mn-ea"/>
              <a:cs typeface="+mn-cs"/>
            </a:endParaRPr>
          </a:p>
          <a:p>
            <a:pPr marL="53934" marR="0" lvl="0" indent="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None/>
              <a:tabLst/>
              <a:defRPr/>
            </a:pPr>
            <a:endParaRPr lang="en-US" sz="800" b="0" i="0" kern="1200" dirty="0">
              <a:ln>
                <a:solidFill>
                  <a:srgbClr val="FFFFFF">
                    <a:alpha val="0"/>
                  </a:srgbClr>
                </a:solidFill>
              </a:ln>
              <a:solidFill>
                <a:schemeClr val="tx1"/>
              </a:solidFill>
              <a:effectLst/>
              <a:latin typeface="Segoe UI Light" pitchFamily="34" charset="0"/>
              <a:ea typeface="+mn-ea"/>
              <a:cs typeface="+mn-cs"/>
            </a:endParaRPr>
          </a:p>
          <a:p>
            <a:pPr marL="225384" marR="0" lvl="0" indent="-171450" algn="l" defTabSz="931419" rtl="0" eaLnBrk="1" fontAlgn="base" latinLnBrk="0" hangingPunct="1">
              <a:lnSpc>
                <a:spcPct val="90000"/>
              </a:lnSpc>
              <a:spcBef>
                <a:spcPts val="600"/>
              </a:spcBef>
              <a:spcAft>
                <a:spcPct val="0"/>
              </a:spcAft>
              <a:buClr>
                <a:srgbClr val="0072C6"/>
              </a:buClr>
              <a:buSzTx/>
              <a:buFont typeface="Arial" panose="020B0604020202020204" pitchFamily="34" charset="0"/>
              <a:buChar char="•"/>
              <a:tabLst/>
              <a:defRPr/>
            </a:pPr>
            <a:endParaRPr lang="en-US" sz="1200" b="0" i="0" kern="1200" dirty="0">
              <a:solidFill>
                <a:schemeClr val="tx1"/>
              </a:solidFill>
              <a:effectLst/>
              <a:latin typeface="Segoe UI Light" pitchFamily="34" charset="0"/>
              <a:ea typeface="+mn-ea"/>
              <a:cs typeface="+mn-cs"/>
            </a:endParaRPr>
          </a:p>
          <a:p>
            <a:pPr marL="53934" indent="0" defTabSz="931419" fontAlgn="base">
              <a:spcBef>
                <a:spcPts val="600"/>
              </a:spcBef>
              <a:spcAft>
                <a:spcPct val="0"/>
              </a:spcAft>
              <a:buClr>
                <a:srgbClr val="0072C6"/>
              </a:buClr>
              <a:buFont typeface="Arial" panose="020B0604020202020204" pitchFamily="34" charset="0"/>
              <a:buNone/>
            </a:pPr>
            <a:endParaRPr lang="en-US" sz="1200" dirty="0">
              <a:ln>
                <a:solidFill>
                  <a:srgbClr val="FFFFFF">
                    <a:alpha val="0"/>
                  </a:srgbClr>
                </a:solidFill>
              </a:ln>
              <a:solidFill>
                <a:srgbClr val="494949"/>
              </a:solidFill>
              <a:latin typeface="Segoe UI"/>
              <a:ea typeface="Segoe UI" pitchFamily="34" charset="0"/>
              <a:cs typeface="Segoe UI"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A41F1F-90BE-488A-B820-D47438566D65}"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672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Part of Contoso's requirements is to encapsulate sensitive configuration data away from application configuration.  AKV meets the requirement for FIPS 140-2 Level 2 validated Hardware Security Modules (</a:t>
            </a:r>
            <a:r>
              <a:rPr lang="en-US" sz="882" b="0" kern="1200" dirty="0" err="1">
                <a:solidFill>
                  <a:schemeClr val="tx1"/>
                </a:solidFill>
                <a:effectLst/>
                <a:latin typeface="Segoe UI" panose="020B0502040204020203" pitchFamily="34" charset="0"/>
                <a:ea typeface="+mn-ea"/>
                <a:cs typeface="+mn-cs"/>
              </a:rPr>
              <a:t>HSM's</a:t>
            </a:r>
            <a:r>
              <a:rPr lang="en-US" sz="882" b="0" kern="1200" dirty="0">
                <a:solidFill>
                  <a:schemeClr val="tx1"/>
                </a:solidFill>
                <a:effectLst/>
                <a:latin typeface="Segoe UI" panose="020B0502040204020203" pitchFamily="34" charset="0"/>
                <a:ea typeface="+mn-ea"/>
                <a:cs typeface="+mn-cs"/>
              </a:rPr>
              <a:t>) when storing configuration data so it is exceptionally secure and is a right fit for Contoso's needs. </a:t>
            </a: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Applications can use the </a:t>
            </a:r>
            <a:r>
              <a:rPr lang="en-US" sz="882" b="0" i="0" u="sng" kern="1200" dirty="0">
                <a:solidFill>
                  <a:schemeClr val="tx1"/>
                </a:solidFill>
                <a:effectLst/>
                <a:latin typeface="Segoe UI" panose="020B0502040204020203" pitchFamily="34" charset="0"/>
                <a:ea typeface="+mn-ea"/>
                <a:cs typeface="+mn-cs"/>
                <a:hlinkClick r:id="rId3"/>
              </a:rPr>
              <a:t>Microsoft Azure Key Vault</a:t>
            </a:r>
            <a:r>
              <a:rPr lang="en-US" sz="882" b="0" i="0" kern="1200" dirty="0">
                <a:solidFill>
                  <a:schemeClr val="tx1"/>
                </a:solidFill>
                <a:effectLst/>
                <a:latin typeface="Segoe UI" panose="020B0502040204020203" pitchFamily="34" charset="0"/>
                <a:ea typeface="+mn-ea"/>
                <a:cs typeface="+mn-cs"/>
              </a:rPr>
              <a:t> Configuration Provider to load app secrets as configuration values during startup.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The configuration Provider is in this package: </a:t>
            </a:r>
            <a:r>
              <a:rPr lang="en-US" sz="882" b="0" i="0" u="sng" kern="1200" dirty="0" err="1">
                <a:solidFill>
                  <a:schemeClr val="tx1"/>
                </a:solidFill>
                <a:effectLst/>
                <a:latin typeface="Segoe UI" panose="020B0502040204020203" pitchFamily="34" charset="0"/>
                <a:ea typeface="+mn-ea"/>
                <a:cs typeface="+mn-cs"/>
                <a:hlinkClick r:id="rId4"/>
              </a:rPr>
              <a:t>Microsoft.Extensions.Configuration.AzureKeyVault</a:t>
            </a:r>
            <a:r>
              <a:rPr lang="en-US" sz="882" b="0" i="0" kern="1200" dirty="0">
                <a:solidFill>
                  <a:schemeClr val="tx1"/>
                </a:solidFill>
                <a:effectLst/>
                <a:latin typeface="Segoe UI" panose="020B0502040204020203" pitchFamily="34" charset="0"/>
                <a:ea typeface="+mn-ea"/>
                <a:cs typeface="+mn-cs"/>
              </a:rPr>
              <a:t>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Contoso development teams can use this method for controlling access to sensitive configuration data.</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11:40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834744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t>A Robust Deployment Tool-Chain</a:t>
            </a:r>
          </a:p>
          <a:p>
            <a:pPr marL="285750" indent="-285750">
              <a:buFont typeface="Arial" panose="020B0604020202020204" pitchFamily="34" charset="0"/>
              <a:buChar char="•"/>
            </a:pPr>
            <a:r>
              <a:rPr lang="en-US" sz="900" dirty="0"/>
              <a:t>For Contoso, secure applications are deployed using a verified </a:t>
            </a:r>
            <a:r>
              <a:rPr lang="en-US" sz="900" b="1" dirty="0"/>
              <a:t>declarative and repeatable deployment pipeline </a:t>
            </a:r>
            <a:r>
              <a:rPr lang="en-US" sz="900" dirty="0"/>
              <a:t>via Azure DevOps. </a:t>
            </a:r>
          </a:p>
          <a:p>
            <a:pPr marL="285750" indent="-285750">
              <a:buFont typeface="Arial" panose="020B0604020202020204" pitchFamily="34" charset="0"/>
              <a:buChar char="•"/>
            </a:pPr>
            <a:r>
              <a:rPr lang="en-US" sz="900" dirty="0"/>
              <a:t>Any approved application is developed from an official repo that is configured to a declared build pipeline and deployed using that same pipeline to approved environments. Deployments use a declared cadence with the exception of hotfixes which are few and far between.</a:t>
            </a:r>
          </a:p>
          <a:p>
            <a:pPr marL="285750" indent="-285750">
              <a:buFont typeface="Arial" panose="020B0604020202020204" pitchFamily="34" charset="0"/>
              <a:buChar char="•"/>
            </a:pPr>
            <a:r>
              <a:rPr lang="en-US" sz="900" dirty="0"/>
              <a:t>This is the </a:t>
            </a:r>
            <a:r>
              <a:rPr lang="en-US" sz="900" b="1" dirty="0"/>
              <a:t>only source for secure app deployment through ALL STAGES of the SDLC</a:t>
            </a:r>
            <a:r>
              <a:rPr lang="en-US" sz="900" dirty="0"/>
              <a:t>. “One-click”, or “drag and drop” deployments are NOT allowed in any stage of development once an application leaves POC or local development status. </a:t>
            </a:r>
          </a:p>
          <a:p>
            <a:pPr marL="285750" indent="-285750">
              <a:buFont typeface="Arial" panose="020B0604020202020204" pitchFamily="34" charset="0"/>
              <a:buChar char="•"/>
            </a:pPr>
            <a:r>
              <a:rPr lang="en-US" sz="900" dirty="0"/>
              <a:t>The release process for Contoso, involves a pipeline executed release pattern using trunk-based deployment into a declared blue-green production environment.</a:t>
            </a:r>
          </a:p>
          <a:p>
            <a:pPr marL="285750" indent="-285750">
              <a:buFont typeface="Arial" panose="020B0604020202020204" pitchFamily="34" charset="0"/>
              <a:buChar char="•"/>
            </a:pPr>
            <a:r>
              <a:rPr lang="en-US" sz="900" dirty="0"/>
              <a:t>All code changes for applications including major and minor releases, scheduled patches, and hotfixes are all released using this process.</a:t>
            </a:r>
          </a:p>
          <a:p>
            <a:pPr marL="285750" indent="-285750">
              <a:buFont typeface="Arial" panose="020B0604020202020204" pitchFamily="34" charset="0"/>
              <a:buChar char="•"/>
            </a:pPr>
            <a:r>
              <a:rPr lang="en-US" sz="900" dirty="0"/>
              <a:t>The ultimate goal here is to provide a </a:t>
            </a:r>
            <a:r>
              <a:rPr lang="en-US" sz="900" b="1" dirty="0"/>
              <a:t>formal, secure, and repeatable process </a:t>
            </a:r>
            <a:r>
              <a:rPr lang="en-US" sz="900" dirty="0"/>
              <a:t>with conditional visibility to prevent injection of accidental vulnerabilities as well as reducing opportunities for malicious releases.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11:47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688479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panose="020B0502040204020203" pitchFamily="34" charset="0"/>
                <a:ea typeface="+mn-ea"/>
                <a:cs typeface="+mn-cs"/>
              </a:rPr>
              <a:t>Secure applications are deployed using a verified declarative and repeatable deployment pipeline via Azure DevOps.  This is the only source for secure app deployment through ALL STAGES of the SDLC.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panose="020B0502040204020203" pitchFamily="34" charset="0"/>
                <a:ea typeface="+mn-ea"/>
                <a:cs typeface="+mn-cs"/>
              </a:rPr>
              <a:t>“One-Click”, or “drag and drop” desktop deployments are not allowed in any stage of development once an application leaves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panose="020B0502040204020203" pitchFamily="34" charset="0"/>
                <a:ea typeface="+mn-ea"/>
                <a:cs typeface="+mn-cs"/>
              </a:rPr>
              <a:t>POC or local development status.   Any approved application is developed from an official repo that is configured to a declared build pipeline and </a:t>
            </a:r>
            <a:r>
              <a:rPr lang="en-US" sz="882" b="0" kern="1200" dirty="0" err="1">
                <a:solidFill>
                  <a:schemeClr val="tx1"/>
                </a:solidFill>
                <a:effectLst/>
                <a:latin typeface="Segoe UI" panose="020B0502040204020203" pitchFamily="34" charset="0"/>
                <a:ea typeface="+mn-ea"/>
                <a:cs typeface="+mn-cs"/>
              </a:rPr>
              <a:t>deployedusing</a:t>
            </a:r>
            <a:r>
              <a:rPr lang="en-US" sz="882" b="0" kern="1200" dirty="0">
                <a:solidFill>
                  <a:schemeClr val="tx1"/>
                </a:solidFill>
                <a:effectLst/>
                <a:latin typeface="Segoe UI" panose="020B0502040204020203" pitchFamily="34" charset="0"/>
                <a:ea typeface="+mn-ea"/>
                <a:cs typeface="+mn-cs"/>
              </a:rPr>
              <a:t> that same pipeline to approved environments.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11:44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776365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panose="020B0502040204020203" pitchFamily="34" charset="0"/>
                <a:ea typeface="+mn-ea"/>
                <a:cs typeface="+mn-cs"/>
              </a:rPr>
              <a:t>This same concept works for container apps as well as direct app deployment.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panose="020B0502040204020203" pitchFamily="34" charset="0"/>
                <a:ea typeface="+mn-ea"/>
                <a:cs typeface="+mn-cs"/>
              </a:rPr>
              <a:t>For container apps you have added container management tooling and tasks integrated directly within the pipeline job definitions.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091110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5/31/2020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Solar is growing!   Fast!   </a:t>
            </a:r>
          </a:p>
          <a:p>
            <a:endParaRPr lang="en-US" dirty="0"/>
          </a:p>
          <a:p>
            <a:r>
              <a:rPr lang="en-US" dirty="0"/>
              <a:t>How does Contoso Solar provide for all the integration use cases and all the new growth in an efficient manner while also maintaining the highest vigilance for securing their distributed cloud systems?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10:56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41941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20000"/>
              </a:lnSpc>
            </a:pPr>
            <a:r>
              <a:rPr lang="en-US" sz="2800" dirty="0">
                <a:cs typeface="Segoe UI Semilight" panose="020B0402040204020203" pitchFamily="34" charset="0"/>
              </a:rPr>
              <a:t>Uniquely authenticate users in different workflows using one centralized identity platform</a:t>
            </a:r>
          </a:p>
          <a:p>
            <a:pPr lvl="1">
              <a:lnSpc>
                <a:spcPct val="120000"/>
              </a:lnSpc>
            </a:pPr>
            <a:r>
              <a:rPr lang="en-US" sz="2800" dirty="0">
                <a:cs typeface="Segoe UI Semilight" panose="020B0402040204020203" pitchFamily="34" charset="0"/>
              </a:rPr>
              <a:t>Ensure data and data access is protected at all times along the full stack, including database encryption, and application configuration</a:t>
            </a:r>
          </a:p>
          <a:p>
            <a:pPr lvl="1">
              <a:lnSpc>
                <a:spcPct val="120000"/>
              </a:lnSpc>
            </a:pPr>
            <a:r>
              <a:rPr lang="en-US" sz="2800" dirty="0">
                <a:cs typeface="Segoe UI Semilight" panose="020B0402040204020203" pitchFamily="34" charset="0"/>
              </a:rPr>
              <a:t>Ensure applications are secure and released in a secure, predictable manner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10:56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26408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20000"/>
              </a:lnSpc>
            </a:pPr>
            <a:r>
              <a:rPr lang="en-US" sz="2800" dirty="0">
                <a:cs typeface="Segoe UI Semilight" panose="020B0402040204020203" pitchFamily="34" charset="0"/>
              </a:rPr>
              <a:t>Uniquely identify users within a common, simplified workflow</a:t>
            </a:r>
          </a:p>
          <a:p>
            <a:pPr lvl="1">
              <a:lnSpc>
                <a:spcPct val="120000"/>
              </a:lnSpc>
            </a:pPr>
            <a:r>
              <a:rPr lang="en-US" sz="2800" dirty="0">
                <a:cs typeface="Segoe UI Semilight" panose="020B0402040204020203" pitchFamily="34" charset="0"/>
              </a:rPr>
              <a:t>Map user account access to resources using defined policies</a:t>
            </a:r>
          </a:p>
          <a:p>
            <a:pPr lvl="1">
              <a:lnSpc>
                <a:spcPct val="120000"/>
              </a:lnSpc>
            </a:pPr>
            <a:r>
              <a:rPr lang="en-US" sz="2800" dirty="0">
                <a:cs typeface="Segoe UI Semilight" panose="020B0402040204020203" pitchFamily="34" charset="0"/>
              </a:rPr>
              <a:t>Apply changes to these mappings either by human or automated sponsorship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10:56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29508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20000"/>
              </a:lnSpc>
            </a:pPr>
            <a:r>
              <a:rPr lang="en-US" sz="2800" dirty="0">
                <a:latin typeface="Segoe UI Semilight" panose="020B0402040204020203" pitchFamily="34" charset="0"/>
                <a:cs typeface="Segoe UI Semilight" panose="020B0402040204020203" pitchFamily="34" charset="0"/>
              </a:rPr>
              <a:t>Register apps with the security solution so they can delegate on-behalf of valid user security scopes during authentication </a:t>
            </a:r>
          </a:p>
          <a:p>
            <a:pPr lvl="1">
              <a:lnSpc>
                <a:spcPct val="120000"/>
              </a:lnSpc>
            </a:pPr>
            <a:r>
              <a:rPr lang="en-US" sz="2800" dirty="0">
                <a:latin typeface="Segoe UI Semilight" panose="020B0402040204020203" pitchFamily="34" charset="0"/>
                <a:cs typeface="Segoe UI Semilight" panose="020B0402040204020203" pitchFamily="34" charset="0"/>
              </a:rPr>
              <a:t>Improve permissions management using roles and role </a:t>
            </a:r>
            <a:r>
              <a:rPr lang="en-US" sz="2800" dirty="0" err="1">
                <a:latin typeface="Segoe UI Semilight" panose="020B0402040204020203" pitchFamily="34" charset="0"/>
                <a:cs typeface="Segoe UI Semilight" panose="020B0402040204020203" pitchFamily="34" charset="0"/>
              </a:rPr>
              <a:t>memberhsip</a:t>
            </a:r>
            <a:endParaRPr lang="en-US" sz="2800" dirty="0">
              <a:latin typeface="Segoe UI Semilight" panose="020B0402040204020203" pitchFamily="34" charset="0"/>
              <a:cs typeface="Segoe UI Semilight" panose="020B0402040204020203" pitchFamily="34" charset="0"/>
            </a:endParaRPr>
          </a:p>
          <a:p>
            <a:pPr lvl="1">
              <a:lnSpc>
                <a:spcPct val="120000"/>
              </a:lnSpc>
            </a:pPr>
            <a:r>
              <a:rPr lang="en-US" sz="2800" dirty="0">
                <a:latin typeface="Segoe UI Semilight" panose="020B0402040204020203" pitchFamily="34" charset="0"/>
                <a:cs typeface="Segoe UI Semilight" panose="020B0402040204020203" pitchFamily="34" charset="0"/>
              </a:rPr>
              <a:t>Codify concept of Effective Permissions into any sponsored security workflow by checking roles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10:57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4770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latin typeface="Segoe UI Semilight" panose="020B0402040204020203" pitchFamily="34" charset="0"/>
                <a:cs typeface="Segoe UI Semilight" panose="020B0402040204020203" pitchFamily="34" charset="0"/>
              </a:rPr>
              <a:t>What is the appropriate platform we can use to consolidate security efforts into a more cohesive, preferably integrated singular authentication and authorization provider? </a:t>
            </a:r>
            <a:br>
              <a:rPr lang="en-US"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How can we automate account management workflow such as provisioning/deprovisioning, access control and audit?</a:t>
            </a:r>
            <a:br>
              <a:rPr lang="en-US"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As Contoso grows, system integration requirements will change, how can we manage change in terms of security?</a:t>
            </a:r>
            <a:br>
              <a:rPr lang="en-US"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What are the go-to design and platform options for our system integration application developers? </a:t>
            </a:r>
            <a:endParaRPr lang="en-US" dirty="0"/>
          </a:p>
          <a:p>
            <a:pPr lvl="1"/>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How does Microsoft Graph work with Microsoft Identity Platform and what is MSAL and what happening to Active Directory ADAL? </a:t>
            </a:r>
            <a:br>
              <a:rPr lang="en-US"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76785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latin typeface="Segoe UI Semilight" panose="020B0402040204020203" pitchFamily="34" charset="0"/>
                <a:cs typeface="Segoe UI Semilight" panose="020B0402040204020203" pitchFamily="34" charset="0"/>
              </a:rPr>
              <a:t>We are concerned that the addition of other AAD instances to support B2C and B2B guests will require us to recreate all of our accounts and reassign permissions</a:t>
            </a:r>
          </a:p>
          <a:p>
            <a:pPr lvl="1"/>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We are worried about applying RBAC because in the past it has been hard to ensure people get the right access</a:t>
            </a:r>
          </a:p>
          <a:p>
            <a:pPr lvl="1"/>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The Development Team is concerned that further constraining releases will slow down development</a:t>
            </a:r>
          </a:p>
          <a:p>
            <a:pPr lvl="1"/>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The Development Team is also worried about the depth of refactoring required to ensure custom apps can verify actions to roles</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10:59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04186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 can see that Azure uses the same RBAC construct.   So does M365.   Now the solution just extends this paradigm into the enterprise with custom applications.  </a:t>
            </a:r>
          </a:p>
          <a:p>
            <a:pPr marL="457200" indent="-457200">
              <a:buFont typeface="Arial" panose="020B0604020202020204" pitchFamily="34" charset="0"/>
              <a:buChar char="•"/>
            </a:pPr>
            <a:r>
              <a:rPr lang="en-US" dirty="0"/>
              <a:t>Create Access Permission Sets for Specific Roles and grant Permissions to Logins/Roles then add Users to Roles</a:t>
            </a:r>
          </a:p>
          <a:p>
            <a:pPr marL="457200" indent="-457200">
              <a:buFont typeface="Arial" panose="020B0604020202020204" pitchFamily="34" charset="0"/>
              <a:buChar char="•"/>
            </a:pPr>
            <a:r>
              <a:rPr lang="en-US" dirty="0"/>
              <a:t>Add Users to Fixed or Custom Roles using </a:t>
            </a:r>
            <a:r>
              <a:rPr lang="en-US" b="1" dirty="0"/>
              <a:t>Rule of Least Privilege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5/31/2020 11:31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97216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mp; bulleted text With URL">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p:spPr>
        <p:txBody>
          <a:bodyPr/>
          <a:lstStyle>
            <a:lvl1pPr>
              <a:defRPr>
                <a:solidFill>
                  <a:srgbClr val="2E3E3E"/>
                </a:solidFill>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2DB74055-3372-4D31-B698-27E1B778172B}"/>
              </a:ext>
            </a:extLst>
          </p:cNvPr>
          <p:cNvSpPr>
            <a:spLocks noGrp="1"/>
          </p:cNvSpPr>
          <p:nvPr>
            <p:ph type="body" sz="quarter" idx="11" hasCustomPrompt="1"/>
          </p:nvPr>
        </p:nvSpPr>
        <p:spPr>
          <a:xfrm>
            <a:off x="585216" y="6043400"/>
            <a:ext cx="11151917"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sp>
        <p:nvSpPr>
          <p:cNvPr id="8" name="Rectangle 7">
            <a:extLst>
              <a:ext uri="{FF2B5EF4-FFF2-40B4-BE49-F238E27FC236}">
                <a16:creationId xmlns:a16="http://schemas.microsoft.com/office/drawing/2014/main" id="{9E9BF4DB-E417-49CC-896D-432C04A5091D}"/>
              </a:ext>
            </a:extLst>
          </p:cNvPr>
          <p:cNvSpPr/>
          <p:nvPr/>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072C4AF-6C90-408B-868B-8E8145639C1F}"/>
              </a:ext>
            </a:extLst>
          </p:cNvPr>
          <p:cNvPicPr>
            <a:picLocks noChangeAspect="1"/>
          </p:cNvPicPr>
          <p:nvPr/>
        </p:nvPicPr>
        <p:blipFill>
          <a:blip r:embed="rId2"/>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3916232618"/>
      </p:ext>
    </p:extLst>
  </p:cSld>
  <p:clrMapOvr>
    <a:masterClrMapping/>
  </p:clrMapOvr>
  <p:transition>
    <p:fade/>
  </p:transition>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11018520"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C31B51C8-F0A2-4DC1-8821-36947EDA6BFA}"/>
              </a:ext>
            </a:extLst>
          </p:cNvPr>
          <p:cNvPicPr>
            <a:picLocks noChangeAspect="1"/>
          </p:cNvPicPr>
          <p:nvPr/>
        </p:nvPicPr>
        <p:blipFill>
          <a:blip r:embed="rId3"/>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1966318116"/>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ECB9D6A8-2964-4AE3-93F4-BC5ECF07372D}"/>
              </a:ext>
            </a:extLst>
          </p:cNvPr>
          <p:cNvPicPr>
            <a:picLocks noChangeAspect="1"/>
          </p:cNvPicPr>
          <p:nvPr/>
        </p:nvPicPr>
        <p:blipFill>
          <a:blip r:embed="rId2"/>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4123465926"/>
      </p:ext>
    </p:extLst>
  </p:cSld>
  <p:clrMapOvr>
    <a:masterClrMapping/>
  </p:clrMapOvr>
  <p:transition>
    <p:fade/>
  </p:transition>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Title &amp; Non-bulleted text No Indent With URL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11018520"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p:nvPicPr>
        <p:blipFill>
          <a:blip r:embed="rId2"/>
          <a:stretch>
            <a:fillRect/>
          </a:stretch>
        </p:blipFill>
        <p:spPr>
          <a:xfrm rot="5400000">
            <a:off x="9288988" y="2942644"/>
            <a:ext cx="6858000" cy="972712"/>
          </a:xfrm>
          <a:prstGeom prst="rect">
            <a:avLst/>
          </a:prstGeom>
        </p:spPr>
      </p:pic>
      <p:sp>
        <p:nvSpPr>
          <p:cNvPr id="8" name="Text Placeholder 3">
            <a:extLst>
              <a:ext uri="{FF2B5EF4-FFF2-40B4-BE49-F238E27FC236}">
                <a16:creationId xmlns:a16="http://schemas.microsoft.com/office/drawing/2014/main" id="{61AFD38D-937D-7941-9EEB-8CE7F4E2A9EE}"/>
              </a:ext>
            </a:extLst>
          </p:cNvPr>
          <p:cNvSpPr>
            <a:spLocks noGrp="1"/>
          </p:cNvSpPr>
          <p:nvPr>
            <p:ph type="body" sz="quarter" idx="11" hasCustomPrompt="1"/>
          </p:nvPr>
        </p:nvSpPr>
        <p:spPr>
          <a:xfrm>
            <a:off x="586389" y="6044184"/>
            <a:ext cx="11018520"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sp>
        <p:nvSpPr>
          <p:cNvPr id="11" name="Rectangle 10">
            <a:extLst>
              <a:ext uri="{FF2B5EF4-FFF2-40B4-BE49-F238E27FC236}">
                <a16:creationId xmlns:a16="http://schemas.microsoft.com/office/drawing/2014/main" id="{C56FC9D8-4844-472C-BEAA-08FF9C61B0B4}"/>
              </a:ext>
            </a:extLst>
          </p:cNvPr>
          <p:cNvSpPr/>
          <p:nvPr/>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A52B4FE5-5C6D-4529-BC69-E2463553BCAA}"/>
              </a:ext>
            </a:extLst>
          </p:cNvPr>
          <p:cNvPicPr>
            <a:picLocks noChangeAspect="1"/>
          </p:cNvPicPr>
          <p:nvPr/>
        </p:nvPicPr>
        <p:blipFill>
          <a:blip r:embed="rId3"/>
          <a:stretch>
            <a:fillRect/>
          </a:stretch>
        </p:blipFill>
        <p:spPr>
          <a:xfrm>
            <a:off x="10171681" y="326739"/>
            <a:ext cx="1746590" cy="668616"/>
          </a:xfrm>
          <a:prstGeom prst="rect">
            <a:avLst/>
          </a:prstGeom>
        </p:spPr>
      </p:pic>
    </p:spTree>
    <p:extLst>
      <p:ext uri="{BB962C8B-B14F-4D97-AF65-F5344CB8AC3E}">
        <p14:creationId xmlns:p14="http://schemas.microsoft.com/office/powerpoint/2010/main" val="2478239150"/>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 id="2147484940" r:id="rId28"/>
    <p:sldLayoutId id="2147484941"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5.sv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7.sv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37.png"/><Relationship Id="rId18" Type="http://schemas.openxmlformats.org/officeDocument/2006/relationships/image" Target="../media/image51.png"/><Relationship Id="rId26" Type="http://schemas.openxmlformats.org/officeDocument/2006/relationships/image" Target="../media/image57.png"/><Relationship Id="rId3" Type="http://schemas.openxmlformats.org/officeDocument/2006/relationships/image" Target="../media/image41.png"/><Relationship Id="rId21" Type="http://schemas.openxmlformats.org/officeDocument/2006/relationships/image" Target="../media/image38.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33.png"/><Relationship Id="rId25" Type="http://schemas.openxmlformats.org/officeDocument/2006/relationships/image" Target="../media/image56.png"/><Relationship Id="rId2" Type="http://schemas.openxmlformats.org/officeDocument/2006/relationships/image" Target="../media/image40.png"/><Relationship Id="rId16" Type="http://schemas.openxmlformats.org/officeDocument/2006/relationships/image" Target="../media/image50.png"/><Relationship Id="rId20" Type="http://schemas.openxmlformats.org/officeDocument/2006/relationships/image" Target="../media/image52.png"/><Relationship Id="rId29"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9.pn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31.png"/><Relationship Id="rId4" Type="http://schemas.microsoft.com/office/2007/relationships/hdphoto" Target="../media/hdphoto2.wdp"/><Relationship Id="rId9" Type="http://schemas.openxmlformats.org/officeDocument/2006/relationships/image" Target="../media/image45.png"/><Relationship Id="rId14" Type="http://schemas.openxmlformats.org/officeDocument/2006/relationships/image" Target="../media/image32.png"/><Relationship Id="rId22"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79.sv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3.svg"/></Relationships>
</file>

<file path=ppt/slides/_rels/slide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3" Type="http://schemas.openxmlformats.org/officeDocument/2006/relationships/image" Target="../media/image85.png"/><Relationship Id="rId7" Type="http://schemas.openxmlformats.org/officeDocument/2006/relationships/image" Target="../media/image88.svg"/><Relationship Id="rId12" Type="http://schemas.openxmlformats.org/officeDocument/2006/relationships/image" Target="../media/image93.png"/><Relationship Id="rId2" Type="http://schemas.openxmlformats.org/officeDocument/2006/relationships/notesSlide" Target="../notesSlides/notesSlide18.xml"/><Relationship Id="rId16" Type="http://schemas.openxmlformats.org/officeDocument/2006/relationships/image" Target="../media/image96.sv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84.png"/><Relationship Id="rId15" Type="http://schemas.openxmlformats.org/officeDocument/2006/relationships/image" Target="../media/image95.png"/><Relationship Id="rId10" Type="http://schemas.openxmlformats.org/officeDocument/2006/relationships/image" Target="../media/image91.png"/><Relationship Id="rId4" Type="http://schemas.openxmlformats.org/officeDocument/2006/relationships/image" Target="../media/image86.png"/><Relationship Id="rId9" Type="http://schemas.openxmlformats.org/officeDocument/2006/relationships/image" Target="../media/image90.svg"/><Relationship Id="rId1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7.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98.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10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microsoft.com/office/2007/relationships/hdphoto" Target="../media/hdphoto3.wdp"/></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a:xfrm>
            <a:off x="582042" y="3962400"/>
            <a:ext cx="4164583" cy="338554"/>
          </a:xfrm>
        </p:spPr>
        <p:txBody>
          <a:bodyPr/>
          <a:lstStyle/>
          <a:p>
            <a:r>
              <a:rPr lang="en-US" dirty="0"/>
              <a:t>Secure Cloud Solutions</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8A57-1B85-4672-B07C-0BEF48871000}"/>
              </a:ext>
            </a:extLst>
          </p:cNvPr>
          <p:cNvSpPr>
            <a:spLocks noGrp="1"/>
          </p:cNvSpPr>
          <p:nvPr>
            <p:ph type="title"/>
          </p:nvPr>
        </p:nvSpPr>
        <p:spPr>
          <a:xfrm>
            <a:off x="588263" y="457200"/>
            <a:ext cx="6298312" cy="553998"/>
          </a:xfrm>
        </p:spPr>
        <p:txBody>
          <a:bodyPr/>
          <a:lstStyle/>
          <a:p>
            <a:r>
              <a:rPr lang="en-US" dirty="0"/>
              <a:t>What is an Identity?</a:t>
            </a:r>
          </a:p>
        </p:txBody>
      </p:sp>
      <p:sp>
        <p:nvSpPr>
          <p:cNvPr id="3" name="Content Placeholder 2">
            <a:extLst>
              <a:ext uri="{FF2B5EF4-FFF2-40B4-BE49-F238E27FC236}">
                <a16:creationId xmlns:a16="http://schemas.microsoft.com/office/drawing/2014/main" id="{4EA46A85-52B5-4FCB-9CF0-A93AF1DAB880}"/>
              </a:ext>
            </a:extLst>
          </p:cNvPr>
          <p:cNvSpPr>
            <a:spLocks noGrp="1"/>
          </p:cNvSpPr>
          <p:nvPr>
            <p:ph sz="quarter" idx="10"/>
          </p:nvPr>
        </p:nvSpPr>
        <p:spPr>
          <a:xfrm>
            <a:off x="0" y="1371600"/>
            <a:ext cx="6772206" cy="3791807"/>
          </a:xfrm>
        </p:spPr>
        <p:txBody>
          <a:bodyPr/>
          <a:lstStyle/>
          <a:p>
            <a:pPr lvl="1">
              <a:lnSpc>
                <a:spcPct val="120000"/>
              </a:lnSpc>
            </a:pPr>
            <a:r>
              <a:rPr lang="en-US" sz="2800" dirty="0">
                <a:cs typeface="Segoe UI Semilight" panose="020B0402040204020203" pitchFamily="34" charset="0"/>
              </a:rPr>
              <a:t>Uniquely identify users within a common, simplified workflow</a:t>
            </a:r>
          </a:p>
          <a:p>
            <a:pPr lvl="1">
              <a:lnSpc>
                <a:spcPct val="120000"/>
              </a:lnSpc>
            </a:pPr>
            <a:r>
              <a:rPr lang="en-US" sz="2800" dirty="0">
                <a:cs typeface="Segoe UI Semilight" panose="020B0402040204020203" pitchFamily="34" charset="0"/>
              </a:rPr>
              <a:t>Map user account access to resources using defined policies</a:t>
            </a:r>
          </a:p>
          <a:p>
            <a:pPr lvl="1">
              <a:lnSpc>
                <a:spcPct val="120000"/>
              </a:lnSpc>
            </a:pPr>
            <a:r>
              <a:rPr lang="en-US" sz="2800" dirty="0">
                <a:cs typeface="Segoe UI Semilight" panose="020B0402040204020203" pitchFamily="34" charset="0"/>
              </a:rPr>
              <a:t>Apply changes to these mappings either by human or automated sponsorship</a:t>
            </a:r>
          </a:p>
          <a:p>
            <a:endParaRPr lang="en-US" dirty="0"/>
          </a:p>
        </p:txBody>
      </p:sp>
      <p:grpSp>
        <p:nvGrpSpPr>
          <p:cNvPr id="4" name="Group 3">
            <a:extLst>
              <a:ext uri="{FF2B5EF4-FFF2-40B4-BE49-F238E27FC236}">
                <a16:creationId xmlns:a16="http://schemas.microsoft.com/office/drawing/2014/main" id="{E81E5649-436D-420C-9401-7B5B27E15BDF}"/>
              </a:ext>
            </a:extLst>
          </p:cNvPr>
          <p:cNvGrpSpPr/>
          <p:nvPr/>
        </p:nvGrpSpPr>
        <p:grpSpPr>
          <a:xfrm>
            <a:off x="6886575" y="0"/>
            <a:ext cx="5303520" cy="6858000"/>
            <a:chOff x="6979920" y="0"/>
            <a:chExt cx="5212080" cy="6858000"/>
          </a:xfrm>
        </p:grpSpPr>
        <p:sp>
          <p:nvSpPr>
            <p:cNvPr id="5" name="Rectangle 4">
              <a:extLst>
                <a:ext uri="{FF2B5EF4-FFF2-40B4-BE49-F238E27FC236}">
                  <a16:creationId xmlns:a16="http://schemas.microsoft.com/office/drawing/2014/main" id="{9FE57D09-6212-4FC9-B965-A3F237E83D66}"/>
                </a:ext>
              </a:extLst>
            </p:cNvPr>
            <p:cNvSpPr/>
            <p:nvPr/>
          </p:nvSpPr>
          <p:spPr bwMode="auto">
            <a:xfrm>
              <a:off x="6979920" y="0"/>
              <a:ext cx="5212080" cy="6858000"/>
            </a:xfrm>
            <a:prstGeom prst="rect">
              <a:avLst/>
            </a:prstGeom>
            <a:gradFill>
              <a:gsLst>
                <a:gs pos="49523">
                  <a:srgbClr val="2088DB"/>
                </a:gs>
                <a:gs pos="39046">
                  <a:srgbClr val="4098DE"/>
                </a:gs>
                <a:gs pos="31436">
                  <a:srgbClr val="69ADE3"/>
                </a:gs>
                <a:gs pos="19995">
                  <a:srgbClr val="A7CCEA"/>
                </a:gs>
                <a:gs pos="60000">
                  <a:srgbClr val="0078D7"/>
                </a:gs>
                <a:gs pos="12997">
                  <a:srgbClr val="CDDFEE"/>
                </a:gs>
                <a:gs pos="6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7459D20-FEA3-45DA-9D65-E53F3C8CB43E}"/>
                </a:ext>
              </a:extLst>
            </p:cNvPr>
            <p:cNvSpPr/>
            <p:nvPr/>
          </p:nvSpPr>
          <p:spPr bwMode="auto">
            <a:xfrm>
              <a:off x="8686800" y="2699385"/>
              <a:ext cx="1645920" cy="1645921"/>
            </a:xfrm>
            <a:prstGeom prst="ellipse">
              <a:avLst/>
            </a:prstGeom>
            <a:solidFill>
              <a:srgbClr val="76E6E1"/>
            </a:solidFill>
            <a:ln>
              <a:noFill/>
              <a:headEnd type="none" w="med" len="med"/>
              <a:tailEnd type="none" w="med" len="med"/>
            </a:ln>
            <a:effectLst>
              <a:outerShdw blurRad="635000" dist="203200" dir="4200000" algn="ctr" rotWithShape="0">
                <a:srgbClr val="000000">
                  <a:alpha val="6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lumMod val="50000"/>
                    </a:schemeClr>
                  </a:solidFill>
                  <a:ea typeface="Segoe UI" pitchFamily="34" charset="0"/>
                  <a:cs typeface="Segoe UI" pitchFamily="34" charset="0"/>
                </a:rPr>
                <a:t>Identity</a:t>
              </a:r>
            </a:p>
          </p:txBody>
        </p:sp>
        <p:grpSp>
          <p:nvGrpSpPr>
            <p:cNvPr id="7" name="Group 6">
              <a:extLst>
                <a:ext uri="{FF2B5EF4-FFF2-40B4-BE49-F238E27FC236}">
                  <a16:creationId xmlns:a16="http://schemas.microsoft.com/office/drawing/2014/main" id="{731C457E-B312-4DDE-BAD7-CB3E5A188CD6}"/>
                </a:ext>
              </a:extLst>
            </p:cNvPr>
            <p:cNvGrpSpPr/>
            <p:nvPr/>
          </p:nvGrpSpPr>
          <p:grpSpPr>
            <a:xfrm>
              <a:off x="8732520" y="359479"/>
              <a:ext cx="1554480" cy="2304231"/>
              <a:chOff x="8732520" y="349954"/>
              <a:chExt cx="1554480" cy="2304231"/>
            </a:xfrm>
          </p:grpSpPr>
          <p:sp>
            <p:nvSpPr>
              <p:cNvPr id="15" name="Arrow: Up 14">
                <a:extLst>
                  <a:ext uri="{FF2B5EF4-FFF2-40B4-BE49-F238E27FC236}">
                    <a16:creationId xmlns:a16="http://schemas.microsoft.com/office/drawing/2014/main" id="{19F2B5F8-4661-4F0D-9653-31214CE3CCE3}"/>
                  </a:ext>
                </a:extLst>
              </p:cNvPr>
              <p:cNvSpPr/>
              <p:nvPr/>
            </p:nvSpPr>
            <p:spPr bwMode="auto">
              <a:xfrm rot="10800000">
                <a:off x="9301162" y="1407276"/>
                <a:ext cx="457200" cy="1246909"/>
              </a:xfrm>
              <a:prstGeom prst="upArrow">
                <a:avLst/>
              </a:prstGeom>
              <a:gradFill>
                <a:gsLst>
                  <a:gs pos="81000">
                    <a:srgbClr val="D9D9D9"/>
                  </a:gs>
                  <a:gs pos="0">
                    <a:srgbClr val="76E6E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37F87AA-66C9-48B4-AF20-18288D5FDF72}"/>
                  </a:ext>
                </a:extLst>
              </p:cNvPr>
              <p:cNvSpPr/>
              <p:nvPr/>
            </p:nvSpPr>
            <p:spPr bwMode="auto">
              <a:xfrm>
                <a:off x="8732520" y="349954"/>
                <a:ext cx="1554480" cy="1554480"/>
              </a:xfrm>
              <a:prstGeom prst="ellipse">
                <a:avLst/>
              </a:prstGeom>
              <a:solidFill>
                <a:schemeClr val="bg1">
                  <a:lumMod val="65000"/>
                </a:schemeClr>
              </a:solidFill>
              <a:ln>
                <a:noFill/>
                <a:headEnd type="none" w="med" len="med"/>
                <a:tailEnd type="none" w="med" len="med"/>
              </a:ln>
              <a:effectLst>
                <a:outerShdw blurRad="635000" dist="203200" dir="4200000" algn="ctr" rotWithShape="0">
                  <a:srgbClr val="000000">
                    <a:alpha val="6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Account</a:t>
                </a:r>
              </a:p>
            </p:txBody>
          </p:sp>
        </p:grpSp>
        <p:grpSp>
          <p:nvGrpSpPr>
            <p:cNvPr id="8" name="Group 7">
              <a:extLst>
                <a:ext uri="{FF2B5EF4-FFF2-40B4-BE49-F238E27FC236}">
                  <a16:creationId xmlns:a16="http://schemas.microsoft.com/office/drawing/2014/main" id="{FE54769F-628B-4D1A-AF43-D245B8D110E6}"/>
                </a:ext>
              </a:extLst>
            </p:cNvPr>
            <p:cNvGrpSpPr/>
            <p:nvPr/>
          </p:nvGrpSpPr>
          <p:grpSpPr>
            <a:xfrm>
              <a:off x="10319780" y="3946910"/>
              <a:ext cx="1696740" cy="2171383"/>
              <a:chOff x="10339736" y="3976353"/>
              <a:chExt cx="1696740" cy="2171383"/>
            </a:xfrm>
          </p:grpSpPr>
          <p:sp>
            <p:nvSpPr>
              <p:cNvPr id="13" name="Arrow: Up 12">
                <a:extLst>
                  <a:ext uri="{FF2B5EF4-FFF2-40B4-BE49-F238E27FC236}">
                    <a16:creationId xmlns:a16="http://schemas.microsoft.com/office/drawing/2014/main" id="{6C796C8A-DFB6-498C-8E0E-6FEAC6309A4A}"/>
                  </a:ext>
                </a:extLst>
              </p:cNvPr>
              <p:cNvSpPr/>
              <p:nvPr/>
            </p:nvSpPr>
            <p:spPr bwMode="auto">
              <a:xfrm rot="19080133">
                <a:off x="10339736" y="3976353"/>
                <a:ext cx="457200" cy="1371600"/>
              </a:xfrm>
              <a:prstGeom prst="upArrow">
                <a:avLst/>
              </a:prstGeom>
              <a:gradFill>
                <a:gsLst>
                  <a:gs pos="81000">
                    <a:srgbClr val="D9D9D9"/>
                  </a:gs>
                  <a:gs pos="0">
                    <a:srgbClr val="76E6E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8EC9F35-5262-48EF-9596-F4D126BDB573}"/>
                  </a:ext>
                </a:extLst>
              </p:cNvPr>
              <p:cNvSpPr/>
              <p:nvPr/>
            </p:nvSpPr>
            <p:spPr bwMode="auto">
              <a:xfrm>
                <a:off x="10481996" y="4593256"/>
                <a:ext cx="1554480" cy="1554480"/>
              </a:xfrm>
              <a:prstGeom prst="ellipse">
                <a:avLst/>
              </a:prstGeom>
              <a:solidFill>
                <a:schemeClr val="bg1">
                  <a:lumMod val="65000"/>
                </a:schemeClr>
              </a:solidFill>
              <a:ln>
                <a:noFill/>
                <a:headEnd type="none" w="med" len="med"/>
                <a:tailEnd type="none" w="med" len="med"/>
              </a:ln>
              <a:effectLst>
                <a:outerShdw blurRad="635000" dist="203200" dir="4200000" algn="ctr" rotWithShape="0">
                  <a:srgbClr val="000000">
                    <a:alpha val="6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Policies</a:t>
                </a:r>
              </a:p>
            </p:txBody>
          </p:sp>
        </p:grpSp>
        <p:grpSp>
          <p:nvGrpSpPr>
            <p:cNvPr id="9" name="Group 8">
              <a:extLst>
                <a:ext uri="{FF2B5EF4-FFF2-40B4-BE49-F238E27FC236}">
                  <a16:creationId xmlns:a16="http://schemas.microsoft.com/office/drawing/2014/main" id="{D1EFF632-205B-4013-A293-705016875687}"/>
                </a:ext>
              </a:extLst>
            </p:cNvPr>
            <p:cNvGrpSpPr/>
            <p:nvPr/>
          </p:nvGrpSpPr>
          <p:grpSpPr>
            <a:xfrm>
              <a:off x="7150643" y="3937863"/>
              <a:ext cx="1554480" cy="2180430"/>
              <a:chOff x="7226008" y="3976831"/>
              <a:chExt cx="1554480" cy="2180430"/>
            </a:xfrm>
          </p:grpSpPr>
          <p:sp>
            <p:nvSpPr>
              <p:cNvPr id="11" name="Arrow: Up 10">
                <a:extLst>
                  <a:ext uri="{FF2B5EF4-FFF2-40B4-BE49-F238E27FC236}">
                    <a16:creationId xmlns:a16="http://schemas.microsoft.com/office/drawing/2014/main" id="{8ED01E85-AD07-4625-86C7-E2354011D681}"/>
                  </a:ext>
                </a:extLst>
              </p:cNvPr>
              <p:cNvSpPr/>
              <p:nvPr/>
            </p:nvSpPr>
            <p:spPr bwMode="auto">
              <a:xfrm rot="2623888">
                <a:off x="8318953" y="3976831"/>
                <a:ext cx="457200" cy="1371600"/>
              </a:xfrm>
              <a:prstGeom prst="upArrow">
                <a:avLst/>
              </a:prstGeom>
              <a:gradFill>
                <a:gsLst>
                  <a:gs pos="81000">
                    <a:srgbClr val="D9D9D9"/>
                  </a:gs>
                  <a:gs pos="0">
                    <a:srgbClr val="76E6E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2C7CC2D-97E7-4612-9C5C-FF4AF03E8E04}"/>
                  </a:ext>
                </a:extLst>
              </p:cNvPr>
              <p:cNvSpPr/>
              <p:nvPr/>
            </p:nvSpPr>
            <p:spPr bwMode="auto">
              <a:xfrm>
                <a:off x="7226008" y="4602781"/>
                <a:ext cx="1554480" cy="1554480"/>
              </a:xfrm>
              <a:prstGeom prst="ellipse">
                <a:avLst/>
              </a:prstGeom>
              <a:solidFill>
                <a:schemeClr val="bg1">
                  <a:lumMod val="65000"/>
                </a:schemeClr>
              </a:solidFill>
              <a:ln>
                <a:noFill/>
                <a:headEnd type="none" w="med" len="med"/>
                <a:tailEnd type="none" w="med" len="med"/>
              </a:ln>
              <a:effectLst>
                <a:outerShdw blurRad="635000" dist="203200" dir="4200000" algn="ctr" rotWithShape="0">
                  <a:srgbClr val="000000">
                    <a:alpha val="6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Resources</a:t>
                </a:r>
              </a:p>
            </p:txBody>
          </p:sp>
        </p:grpSp>
      </p:grpSp>
    </p:spTree>
    <p:extLst>
      <p:ext uri="{BB962C8B-B14F-4D97-AF65-F5344CB8AC3E}">
        <p14:creationId xmlns:p14="http://schemas.microsoft.com/office/powerpoint/2010/main" val="36574051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3FBE-7690-463A-8524-88AC11C0F7E9}"/>
              </a:ext>
            </a:extLst>
          </p:cNvPr>
          <p:cNvSpPr>
            <a:spLocks noGrp="1"/>
          </p:cNvSpPr>
          <p:nvPr>
            <p:ph type="title"/>
          </p:nvPr>
        </p:nvSpPr>
        <p:spPr>
          <a:xfrm>
            <a:off x="588263" y="457200"/>
            <a:ext cx="5145787" cy="553998"/>
          </a:xfrm>
        </p:spPr>
        <p:txBody>
          <a:bodyPr/>
          <a:lstStyle/>
          <a:p>
            <a:r>
              <a:rPr lang="en-US" dirty="0"/>
              <a:t>Solution Requirements</a:t>
            </a:r>
          </a:p>
        </p:txBody>
      </p:sp>
      <p:sp>
        <p:nvSpPr>
          <p:cNvPr id="3" name="Content Placeholder 2">
            <a:extLst>
              <a:ext uri="{FF2B5EF4-FFF2-40B4-BE49-F238E27FC236}">
                <a16:creationId xmlns:a16="http://schemas.microsoft.com/office/drawing/2014/main" id="{048447CE-CD2F-4EF3-AC89-5AA16716431C}"/>
              </a:ext>
            </a:extLst>
          </p:cNvPr>
          <p:cNvSpPr>
            <a:spLocks noGrp="1"/>
          </p:cNvSpPr>
          <p:nvPr>
            <p:ph sz="quarter" idx="10"/>
          </p:nvPr>
        </p:nvSpPr>
        <p:spPr>
          <a:xfrm>
            <a:off x="0" y="1435100"/>
            <a:ext cx="6896634" cy="5429179"/>
          </a:xfrm>
        </p:spPr>
        <p:txBody>
          <a:bodyPr/>
          <a:lstStyle/>
          <a:p>
            <a:pPr lvl="1">
              <a:lnSpc>
                <a:spcPct val="120000"/>
              </a:lnSpc>
            </a:pPr>
            <a:r>
              <a:rPr lang="en-US" sz="2800" dirty="0">
                <a:latin typeface="Segoe UI Semilight" panose="020B0402040204020203" pitchFamily="34" charset="0"/>
                <a:cs typeface="Segoe UI Semilight" panose="020B0402040204020203" pitchFamily="34" charset="0"/>
              </a:rPr>
              <a:t>Register apps with the security solution so they can delegate on-behalf of valid user security scopes during authentication </a:t>
            </a:r>
          </a:p>
          <a:p>
            <a:pPr lvl="1">
              <a:lnSpc>
                <a:spcPct val="120000"/>
              </a:lnSpc>
            </a:pPr>
            <a:r>
              <a:rPr lang="en-US" sz="2800" dirty="0">
                <a:latin typeface="Segoe UI Semilight" panose="020B0402040204020203" pitchFamily="34" charset="0"/>
                <a:cs typeface="Segoe UI Semilight" panose="020B0402040204020203" pitchFamily="34" charset="0"/>
              </a:rPr>
              <a:t>Improve permissions management using roles and role </a:t>
            </a:r>
            <a:r>
              <a:rPr lang="en-US" sz="2800" dirty="0" err="1">
                <a:latin typeface="Segoe UI Semilight" panose="020B0402040204020203" pitchFamily="34" charset="0"/>
                <a:cs typeface="Segoe UI Semilight" panose="020B0402040204020203" pitchFamily="34" charset="0"/>
              </a:rPr>
              <a:t>memberhsip</a:t>
            </a:r>
            <a:endParaRPr lang="en-US" sz="2800" dirty="0">
              <a:latin typeface="Segoe UI Semilight" panose="020B0402040204020203" pitchFamily="34" charset="0"/>
              <a:cs typeface="Segoe UI Semilight" panose="020B0402040204020203" pitchFamily="34" charset="0"/>
            </a:endParaRPr>
          </a:p>
          <a:p>
            <a:pPr lvl="1">
              <a:lnSpc>
                <a:spcPct val="120000"/>
              </a:lnSpc>
            </a:pPr>
            <a:r>
              <a:rPr lang="en-US" sz="2800" dirty="0">
                <a:latin typeface="Segoe UI Semilight" panose="020B0402040204020203" pitchFamily="34" charset="0"/>
                <a:cs typeface="Segoe UI Semilight" panose="020B0402040204020203" pitchFamily="34" charset="0"/>
              </a:rPr>
              <a:t>Codify concept of Effective Permissions into any sponsored security workflow by checking roles</a:t>
            </a:r>
          </a:p>
          <a:p>
            <a:pPr marL="228600" lvl="1" indent="0">
              <a:lnSpc>
                <a:spcPct val="120000"/>
              </a:lnSpc>
              <a:buNone/>
            </a:pPr>
            <a:endParaRPr lang="en-US" sz="2800" dirty="0">
              <a:latin typeface="Segoe UI Semilight" panose="020B0402040204020203" pitchFamily="34" charset="0"/>
              <a:cs typeface="Segoe UI Semilight" panose="020B0402040204020203" pitchFamily="34" charset="0"/>
            </a:endParaRPr>
          </a:p>
          <a:p>
            <a:endParaRPr lang="en-US" dirty="0"/>
          </a:p>
        </p:txBody>
      </p:sp>
      <p:sp>
        <p:nvSpPr>
          <p:cNvPr id="4" name="Rectangle 3">
            <a:extLst>
              <a:ext uri="{FF2B5EF4-FFF2-40B4-BE49-F238E27FC236}">
                <a16:creationId xmlns:a16="http://schemas.microsoft.com/office/drawing/2014/main" id="{77959249-1159-47E6-9237-0056D5740D3A}"/>
              </a:ext>
            </a:extLst>
          </p:cNvPr>
          <p:cNvSpPr/>
          <p:nvPr/>
        </p:nvSpPr>
        <p:spPr bwMode="auto">
          <a:xfrm>
            <a:off x="6979919" y="0"/>
            <a:ext cx="5212080" cy="6858000"/>
          </a:xfrm>
          <a:prstGeom prst="rect">
            <a:avLst/>
          </a:prstGeom>
          <a:gradFill>
            <a:gsLst>
              <a:gs pos="49523">
                <a:srgbClr val="2088DB"/>
              </a:gs>
              <a:gs pos="39046">
                <a:srgbClr val="4098DE"/>
              </a:gs>
              <a:gs pos="31436">
                <a:srgbClr val="69ADE3"/>
              </a:gs>
              <a:gs pos="19995">
                <a:srgbClr val="A7CCEA"/>
              </a:gs>
              <a:gs pos="60000">
                <a:srgbClr val="0078D7"/>
              </a:gs>
              <a:gs pos="12997">
                <a:srgbClr val="CDDFEE"/>
              </a:gs>
              <a:gs pos="6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C9FF32-B380-4A43-B434-D2C71BC14F61}"/>
              </a:ext>
            </a:extLst>
          </p:cNvPr>
          <p:cNvGrpSpPr/>
          <p:nvPr/>
        </p:nvGrpSpPr>
        <p:grpSpPr>
          <a:xfrm>
            <a:off x="7456222" y="1278997"/>
            <a:ext cx="1371600" cy="815701"/>
            <a:chOff x="6283705" y="1604379"/>
            <a:chExt cx="1371600" cy="1605925"/>
          </a:xfrm>
        </p:grpSpPr>
        <p:sp>
          <p:nvSpPr>
            <p:cNvPr id="6" name="Rectangle 5">
              <a:extLst>
                <a:ext uri="{FF2B5EF4-FFF2-40B4-BE49-F238E27FC236}">
                  <a16:creationId xmlns:a16="http://schemas.microsoft.com/office/drawing/2014/main" id="{3471434F-9568-4794-AAB9-6CFB770F8D15}"/>
                </a:ext>
              </a:extLst>
            </p:cNvPr>
            <p:cNvSpPr/>
            <p:nvPr/>
          </p:nvSpPr>
          <p:spPr bwMode="auto">
            <a:xfrm>
              <a:off x="6283705" y="1838704"/>
              <a:ext cx="1371600" cy="1371600"/>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Application</a:t>
              </a:r>
              <a:br>
                <a:rPr lang="en-US" sz="1600" dirty="0">
                  <a:solidFill>
                    <a:schemeClr val="bg1"/>
                  </a:solidFill>
                  <a:ea typeface="Segoe UI" pitchFamily="34" charset="0"/>
                  <a:cs typeface="Segoe UI" pitchFamily="34" charset="0"/>
                </a:rPr>
              </a:br>
              <a:r>
                <a:rPr lang="en-US" sz="1600" dirty="0">
                  <a:solidFill>
                    <a:schemeClr val="bg1"/>
                  </a:solidFill>
                  <a:ea typeface="Segoe UI" pitchFamily="34" charset="0"/>
                  <a:cs typeface="Segoe UI" pitchFamily="34" charset="0"/>
                </a:rPr>
                <a:t>Permissions</a:t>
              </a:r>
            </a:p>
          </p:txBody>
        </p:sp>
        <p:sp>
          <p:nvSpPr>
            <p:cNvPr id="7" name="Rectangle 6">
              <a:extLst>
                <a:ext uri="{FF2B5EF4-FFF2-40B4-BE49-F238E27FC236}">
                  <a16:creationId xmlns:a16="http://schemas.microsoft.com/office/drawing/2014/main" id="{FBC591E7-41B9-429C-B47A-DF6B66970433}"/>
                </a:ext>
              </a:extLst>
            </p:cNvPr>
            <p:cNvSpPr/>
            <p:nvPr/>
          </p:nvSpPr>
          <p:spPr bwMode="auto">
            <a:xfrm>
              <a:off x="6434553" y="1604379"/>
              <a:ext cx="390525" cy="231852"/>
            </a:xfrm>
            <a:prstGeom prst="rect">
              <a:avLst/>
            </a:prstGeom>
            <a:solidFill>
              <a:srgbClr val="00ACEA"/>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6B5DB704-2937-4C5E-95EC-51D0A5B70B74}"/>
                </a:ext>
              </a:extLst>
            </p:cNvPr>
            <p:cNvSpPr/>
            <p:nvPr/>
          </p:nvSpPr>
          <p:spPr bwMode="auto">
            <a:xfrm>
              <a:off x="7097732" y="1604379"/>
              <a:ext cx="390525" cy="231852"/>
            </a:xfrm>
            <a:prstGeom prst="rect">
              <a:avLst/>
            </a:prstGeom>
            <a:solidFill>
              <a:srgbClr val="00ACEA"/>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585CF7F3-F6AB-442A-8B2F-1097FCC683DE}"/>
              </a:ext>
            </a:extLst>
          </p:cNvPr>
          <p:cNvGrpSpPr/>
          <p:nvPr/>
        </p:nvGrpSpPr>
        <p:grpSpPr>
          <a:xfrm>
            <a:off x="10357432" y="1278997"/>
            <a:ext cx="1371600" cy="776367"/>
            <a:chOff x="9147361" y="2792281"/>
            <a:chExt cx="1371600" cy="1608902"/>
          </a:xfrm>
          <a:solidFill>
            <a:schemeClr val="accent4">
              <a:lumMod val="50000"/>
            </a:schemeClr>
          </a:solidFill>
        </p:grpSpPr>
        <p:sp>
          <p:nvSpPr>
            <p:cNvPr id="10" name="Rectangle 9">
              <a:extLst>
                <a:ext uri="{FF2B5EF4-FFF2-40B4-BE49-F238E27FC236}">
                  <a16:creationId xmlns:a16="http://schemas.microsoft.com/office/drawing/2014/main" id="{FB4F4F5F-2237-46F0-8424-D9F0396C739D}"/>
                </a:ext>
              </a:extLst>
            </p:cNvPr>
            <p:cNvSpPr/>
            <p:nvPr/>
          </p:nvSpPr>
          <p:spPr bwMode="auto">
            <a:xfrm>
              <a:off x="9147361" y="3029583"/>
              <a:ext cx="1371600" cy="1371600"/>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User Permissions</a:t>
              </a:r>
            </a:p>
          </p:txBody>
        </p:sp>
        <p:sp>
          <p:nvSpPr>
            <p:cNvPr id="11" name="Rectangle 10">
              <a:extLst>
                <a:ext uri="{FF2B5EF4-FFF2-40B4-BE49-F238E27FC236}">
                  <a16:creationId xmlns:a16="http://schemas.microsoft.com/office/drawing/2014/main" id="{49543A39-A8E9-426A-A143-FAB645762719}"/>
                </a:ext>
              </a:extLst>
            </p:cNvPr>
            <p:cNvSpPr/>
            <p:nvPr/>
          </p:nvSpPr>
          <p:spPr bwMode="auto">
            <a:xfrm>
              <a:off x="9323783" y="2792281"/>
              <a:ext cx="390525" cy="231852"/>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1A71DFF-74F0-48B1-A2F4-B595C8344577}"/>
                </a:ext>
              </a:extLst>
            </p:cNvPr>
            <p:cNvSpPr/>
            <p:nvPr/>
          </p:nvSpPr>
          <p:spPr bwMode="auto">
            <a:xfrm>
              <a:off x="9939230" y="2792281"/>
              <a:ext cx="390525" cy="231852"/>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17F6AE5-BDBF-4D52-BB7B-D753D3D226F1}"/>
              </a:ext>
            </a:extLst>
          </p:cNvPr>
          <p:cNvGrpSpPr/>
          <p:nvPr/>
        </p:nvGrpSpPr>
        <p:grpSpPr>
          <a:xfrm>
            <a:off x="8955695" y="5555066"/>
            <a:ext cx="1371600" cy="776367"/>
            <a:chOff x="9147361" y="2792281"/>
            <a:chExt cx="1371600" cy="1608902"/>
          </a:xfrm>
        </p:grpSpPr>
        <p:sp>
          <p:nvSpPr>
            <p:cNvPr id="20" name="Rectangle 19">
              <a:extLst>
                <a:ext uri="{FF2B5EF4-FFF2-40B4-BE49-F238E27FC236}">
                  <a16:creationId xmlns:a16="http://schemas.microsoft.com/office/drawing/2014/main" id="{3CFDF0D0-811F-40E4-BBFC-7566BD5F7D84}"/>
                </a:ext>
              </a:extLst>
            </p:cNvPr>
            <p:cNvSpPr/>
            <p:nvPr/>
          </p:nvSpPr>
          <p:spPr bwMode="auto">
            <a:xfrm>
              <a:off x="9147361" y="3029583"/>
              <a:ext cx="1371600" cy="1371600"/>
            </a:xfrm>
            <a:prstGeom prst="rect">
              <a:avLst/>
            </a:prstGeom>
            <a:solidFill>
              <a:srgbClr val="00ADEC"/>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E3E4BCE-33C8-444E-A173-D31B590DF687}"/>
                </a:ext>
              </a:extLst>
            </p:cNvPr>
            <p:cNvSpPr/>
            <p:nvPr/>
          </p:nvSpPr>
          <p:spPr bwMode="auto">
            <a:xfrm>
              <a:off x="9323783" y="2792281"/>
              <a:ext cx="390525" cy="231852"/>
            </a:xfrm>
            <a:prstGeom prst="rect">
              <a:avLst/>
            </a:prstGeom>
            <a:solidFill>
              <a:srgbClr val="00A7E4"/>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D25A24A-C7D8-4B32-9619-BE7761B8A01C}"/>
                </a:ext>
              </a:extLst>
            </p:cNvPr>
            <p:cNvSpPr/>
            <p:nvPr/>
          </p:nvSpPr>
          <p:spPr bwMode="auto">
            <a:xfrm>
              <a:off x="9939230" y="2792281"/>
              <a:ext cx="390525" cy="231852"/>
            </a:xfrm>
            <a:prstGeom prst="rect">
              <a:avLst/>
            </a:prstGeom>
            <a:solidFill>
              <a:srgbClr val="00A7E4"/>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C12BAB35-F94F-4CB8-8F96-9318227E9D98}"/>
              </a:ext>
            </a:extLst>
          </p:cNvPr>
          <p:cNvGrpSpPr/>
          <p:nvPr/>
        </p:nvGrpSpPr>
        <p:grpSpPr>
          <a:xfrm>
            <a:off x="9002883" y="1957898"/>
            <a:ext cx="1266825" cy="2776145"/>
            <a:chOff x="9090607" y="1619078"/>
            <a:chExt cx="1266825" cy="2003486"/>
          </a:xfrm>
        </p:grpSpPr>
        <p:sp>
          <p:nvSpPr>
            <p:cNvPr id="24" name="Arrow: Up 23">
              <a:extLst>
                <a:ext uri="{FF2B5EF4-FFF2-40B4-BE49-F238E27FC236}">
                  <a16:creationId xmlns:a16="http://schemas.microsoft.com/office/drawing/2014/main" id="{76750DCC-F44B-4150-9AA2-E8B626B07DE3}"/>
                </a:ext>
              </a:extLst>
            </p:cNvPr>
            <p:cNvSpPr/>
            <p:nvPr/>
          </p:nvSpPr>
          <p:spPr bwMode="auto">
            <a:xfrm rot="10800000">
              <a:off x="9090607" y="1831447"/>
              <a:ext cx="1266825" cy="1771622"/>
            </a:xfrm>
            <a:prstGeom prst="upArrow">
              <a:avLst/>
            </a:prstGeom>
            <a:gradFill>
              <a:gsLst>
                <a:gs pos="11466">
                  <a:srgbClr val="67D8E0"/>
                </a:gs>
                <a:gs pos="41000">
                  <a:srgbClr val="2499DA"/>
                </a:gs>
                <a:gs pos="60000">
                  <a:srgbClr val="188ED9"/>
                </a:gs>
                <a:gs pos="77000">
                  <a:srgbClr val="0B82D8"/>
                </a:gs>
                <a:gs pos="94000">
                  <a:srgbClr val="0078D7"/>
                </a:gs>
                <a:gs pos="0">
                  <a:srgbClr val="76E6E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solidFill>
                  <a:schemeClr val="bg1"/>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BF3B4294-E972-457B-9CBE-2276E5FE9C58}"/>
                </a:ext>
              </a:extLst>
            </p:cNvPr>
            <p:cNvSpPr txBox="1"/>
            <p:nvPr/>
          </p:nvSpPr>
          <p:spPr>
            <a:xfrm>
              <a:off x="9286647" y="1619078"/>
              <a:ext cx="533354" cy="2003486"/>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rPr>
                <a:t>+</a:t>
              </a:r>
            </a:p>
            <a:p>
              <a:pPr>
                <a:lnSpc>
                  <a:spcPct val="90000"/>
                </a:lnSpc>
                <a:spcAft>
                  <a:spcPts val="600"/>
                </a:spcAft>
              </a:pPr>
              <a:endParaRPr lang="en-US" sz="4800" dirty="0">
                <a:solidFill>
                  <a:schemeClr val="bg1"/>
                </a:solidFill>
              </a:endParaRPr>
            </a:p>
            <a:p>
              <a:pPr>
                <a:lnSpc>
                  <a:spcPct val="90000"/>
                </a:lnSpc>
                <a:spcAft>
                  <a:spcPts val="600"/>
                </a:spcAft>
              </a:pPr>
              <a:r>
                <a:rPr lang="en-US" sz="6000" dirty="0">
                  <a:solidFill>
                    <a:schemeClr val="bg1"/>
                  </a:solidFill>
                </a:rPr>
                <a:t>=</a:t>
              </a:r>
            </a:p>
          </p:txBody>
        </p:sp>
      </p:grpSp>
      <p:grpSp>
        <p:nvGrpSpPr>
          <p:cNvPr id="26" name="Group 25">
            <a:extLst>
              <a:ext uri="{FF2B5EF4-FFF2-40B4-BE49-F238E27FC236}">
                <a16:creationId xmlns:a16="http://schemas.microsoft.com/office/drawing/2014/main" id="{271D6C0C-1549-4603-B610-80F9E58BFE3E}"/>
              </a:ext>
            </a:extLst>
          </p:cNvPr>
          <p:cNvGrpSpPr/>
          <p:nvPr/>
        </p:nvGrpSpPr>
        <p:grpSpPr>
          <a:xfrm>
            <a:off x="8955695" y="4900103"/>
            <a:ext cx="1371600" cy="766842"/>
            <a:chOff x="9147361" y="2792281"/>
            <a:chExt cx="1371600" cy="1589162"/>
          </a:xfrm>
          <a:solidFill>
            <a:schemeClr val="accent4">
              <a:lumMod val="50000"/>
            </a:schemeClr>
          </a:solidFill>
        </p:grpSpPr>
        <p:sp>
          <p:nvSpPr>
            <p:cNvPr id="27" name="Rectangle 26">
              <a:extLst>
                <a:ext uri="{FF2B5EF4-FFF2-40B4-BE49-F238E27FC236}">
                  <a16:creationId xmlns:a16="http://schemas.microsoft.com/office/drawing/2014/main" id="{34B1BD9D-E141-423D-9BED-BE884D806F22}"/>
                </a:ext>
              </a:extLst>
            </p:cNvPr>
            <p:cNvSpPr/>
            <p:nvPr/>
          </p:nvSpPr>
          <p:spPr bwMode="auto">
            <a:xfrm>
              <a:off x="9147361" y="3009844"/>
              <a:ext cx="1371600" cy="1371599"/>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bg1"/>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E63EA15A-A7C5-4403-8B21-671D66B3D82F}"/>
                </a:ext>
              </a:extLst>
            </p:cNvPr>
            <p:cNvSpPr/>
            <p:nvPr/>
          </p:nvSpPr>
          <p:spPr bwMode="auto">
            <a:xfrm>
              <a:off x="9323783" y="2792281"/>
              <a:ext cx="390525" cy="231852"/>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9A7AF53-4ECE-42AE-AA29-B3C7C3994DF1}"/>
                </a:ext>
              </a:extLst>
            </p:cNvPr>
            <p:cNvSpPr/>
            <p:nvPr/>
          </p:nvSpPr>
          <p:spPr bwMode="auto">
            <a:xfrm>
              <a:off x="9939230" y="2792281"/>
              <a:ext cx="390525" cy="231852"/>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713A204B-A9A8-4F38-A4E6-E7A821F479AA}"/>
              </a:ext>
            </a:extLst>
          </p:cNvPr>
          <p:cNvSpPr txBox="1"/>
          <p:nvPr/>
        </p:nvSpPr>
        <p:spPr>
          <a:xfrm>
            <a:off x="8835274" y="5109869"/>
            <a:ext cx="1602042" cy="1114151"/>
          </a:xfrm>
          <a:prstGeom prst="rect">
            <a:avLst/>
          </a:prstGeom>
          <a:noFill/>
          <a:effectLst>
            <a:glow rad="914400">
              <a:srgbClr val="FFFF00">
                <a:alpha val="40000"/>
              </a:srgbClr>
            </a:glow>
          </a:effectLst>
        </p:spPr>
        <p:txBody>
          <a:bodyPr wrap="none" lIns="182880" tIns="146304" rIns="182880" bIns="146304" rtlCol="0" anchor="ctr" anchorCtr="0">
            <a:spAutoFit/>
          </a:bodyPr>
          <a:lstStyle/>
          <a:p>
            <a:pPr algn="ctr">
              <a:lnSpc>
                <a:spcPct val="90000"/>
              </a:lnSpc>
              <a:spcAft>
                <a:spcPts val="600"/>
              </a:spcAft>
            </a:pPr>
            <a:r>
              <a:rPr lang="en-US" sz="1600" dirty="0">
                <a:solidFill>
                  <a:schemeClr val="bg1"/>
                </a:solidFill>
              </a:rPr>
              <a:t>User and App</a:t>
            </a:r>
          </a:p>
          <a:p>
            <a:pPr algn="ctr">
              <a:lnSpc>
                <a:spcPct val="90000"/>
              </a:lnSpc>
              <a:spcAft>
                <a:spcPts val="600"/>
              </a:spcAft>
            </a:pPr>
            <a:r>
              <a:rPr lang="en-US" sz="1600" b="1" dirty="0">
                <a:solidFill>
                  <a:schemeClr val="bg1"/>
                </a:solidFill>
              </a:rPr>
              <a:t>Effective </a:t>
            </a:r>
          </a:p>
          <a:p>
            <a:pPr algn="ctr">
              <a:lnSpc>
                <a:spcPct val="90000"/>
              </a:lnSpc>
              <a:spcAft>
                <a:spcPts val="600"/>
              </a:spcAft>
            </a:pPr>
            <a:r>
              <a:rPr lang="en-US" sz="1600" dirty="0">
                <a:solidFill>
                  <a:schemeClr val="bg1"/>
                </a:solidFill>
              </a:rPr>
              <a:t>Permissions</a:t>
            </a:r>
          </a:p>
        </p:txBody>
      </p:sp>
    </p:spTree>
    <p:extLst>
      <p:ext uri="{BB962C8B-B14F-4D97-AF65-F5344CB8AC3E}">
        <p14:creationId xmlns:p14="http://schemas.microsoft.com/office/powerpoint/2010/main" val="33170070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19BB1C-103F-419D-9DB8-1320699838A8}"/>
              </a:ext>
            </a:extLst>
          </p:cNvPr>
          <p:cNvSpPr/>
          <p:nvPr/>
        </p:nvSpPr>
        <p:spPr bwMode="auto">
          <a:xfrm>
            <a:off x="7353301" y="0"/>
            <a:ext cx="4838698" cy="6858000"/>
          </a:xfrm>
          <a:prstGeom prst="rect">
            <a:avLst/>
          </a:prstGeom>
          <a:gradFill>
            <a:gsLst>
              <a:gs pos="49523">
                <a:srgbClr val="2088DB"/>
              </a:gs>
              <a:gs pos="39046">
                <a:srgbClr val="4098DE"/>
              </a:gs>
              <a:gs pos="31436">
                <a:srgbClr val="69ADE3"/>
              </a:gs>
              <a:gs pos="19995">
                <a:srgbClr val="A7CCEA"/>
              </a:gs>
              <a:gs pos="60000">
                <a:srgbClr val="0078D7"/>
              </a:gs>
              <a:gs pos="12997">
                <a:srgbClr val="CDDFEE"/>
              </a:gs>
              <a:gs pos="6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231B3C3-247F-40A7-BD3F-8B280715ACDF}"/>
              </a:ext>
            </a:extLst>
          </p:cNvPr>
          <p:cNvSpPr>
            <a:spLocks noGrp="1"/>
          </p:cNvSpPr>
          <p:nvPr>
            <p:ph type="title"/>
          </p:nvPr>
        </p:nvSpPr>
        <p:spPr/>
        <p:txBody>
          <a:bodyPr/>
          <a:lstStyle/>
          <a:p>
            <a:r>
              <a:rPr lang="en-US" dirty="0"/>
              <a:t>Customer Questions</a:t>
            </a:r>
          </a:p>
        </p:txBody>
      </p:sp>
      <p:sp>
        <p:nvSpPr>
          <p:cNvPr id="3" name="Content Placeholder 2">
            <a:extLst>
              <a:ext uri="{FF2B5EF4-FFF2-40B4-BE49-F238E27FC236}">
                <a16:creationId xmlns:a16="http://schemas.microsoft.com/office/drawing/2014/main" id="{D9F28968-CA82-489E-8FCC-76DA6B3220F3}"/>
              </a:ext>
            </a:extLst>
          </p:cNvPr>
          <p:cNvSpPr>
            <a:spLocks noGrp="1"/>
          </p:cNvSpPr>
          <p:nvPr>
            <p:ph sz="quarter" idx="10"/>
          </p:nvPr>
        </p:nvSpPr>
        <p:spPr>
          <a:xfrm>
            <a:off x="12701" y="1435100"/>
            <a:ext cx="7230901" cy="6057043"/>
          </a:xfrm>
        </p:spPr>
        <p:txBody>
          <a:bodyPr/>
          <a:lstStyle/>
          <a:p>
            <a:pPr lvl="1"/>
            <a:r>
              <a:rPr lang="en-US" dirty="0">
                <a:latin typeface="Segoe UI Semilight" panose="020B0402040204020203" pitchFamily="34" charset="0"/>
                <a:cs typeface="Segoe UI Semilight" panose="020B0402040204020203" pitchFamily="34" charset="0"/>
              </a:rPr>
              <a:t>What is the appropriate platform we can use to consolidate security efforts into a more cohesive, preferably integrated singular authentication and authorization provider? </a:t>
            </a:r>
            <a:br>
              <a:rPr lang="en-US"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How can we automate account management workflow such as provisioning/deprovisioning, access control and audit?</a:t>
            </a:r>
            <a:br>
              <a:rPr lang="en-US"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As Contoso grows, system integration requirements will change, how can we manage change in terms of security?</a:t>
            </a:r>
            <a:br>
              <a:rPr lang="en-US"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What are the go-to design and platform options for our system integration application developers? </a:t>
            </a:r>
            <a:endParaRPr lang="en-US" dirty="0"/>
          </a:p>
          <a:p>
            <a:pPr lvl="1"/>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How does Microsoft Graph work with Microsoft Identity Platform and what is MSAL and what happening to Active Directory ADAL? </a:t>
            </a:r>
            <a:br>
              <a:rPr lang="en-US"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endParaRPr lang="en-US" dirty="0"/>
          </a:p>
        </p:txBody>
      </p:sp>
      <p:grpSp>
        <p:nvGrpSpPr>
          <p:cNvPr id="4" name="Group 3">
            <a:extLst>
              <a:ext uri="{FF2B5EF4-FFF2-40B4-BE49-F238E27FC236}">
                <a16:creationId xmlns:a16="http://schemas.microsoft.com/office/drawing/2014/main" id="{17F76D98-F49D-4B31-BFCE-81ADC6967364}"/>
              </a:ext>
            </a:extLst>
          </p:cNvPr>
          <p:cNvGrpSpPr/>
          <p:nvPr/>
        </p:nvGrpSpPr>
        <p:grpSpPr>
          <a:xfrm>
            <a:off x="8687774" y="686574"/>
            <a:ext cx="2169751" cy="6073615"/>
            <a:chOff x="9516288" y="494873"/>
            <a:chExt cx="2169751" cy="6073615"/>
          </a:xfrm>
        </p:grpSpPr>
        <p:pic>
          <p:nvPicPr>
            <p:cNvPr id="5" name="Graphic 4" descr="Customer objections icon">
              <a:extLst>
                <a:ext uri="{FF2B5EF4-FFF2-40B4-BE49-F238E27FC236}">
                  <a16:creationId xmlns:a16="http://schemas.microsoft.com/office/drawing/2014/main" id="{BBFB7E45-7843-4E21-B239-3DB0517D98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6288" y="494873"/>
              <a:ext cx="2169751" cy="2169751"/>
            </a:xfrm>
            <a:prstGeom prst="rect">
              <a:avLst/>
            </a:prstGeom>
            <a:effectLst>
              <a:outerShdw blurRad="635000" dist="203200" dir="4200000" algn="ctr" rotWithShape="0">
                <a:srgbClr val="000000">
                  <a:alpha val="50000"/>
                </a:srgbClr>
              </a:outerShdw>
            </a:effectLst>
          </p:spPr>
        </p:pic>
        <p:sp>
          <p:nvSpPr>
            <p:cNvPr id="6" name="Arrow: Up 5">
              <a:extLst>
                <a:ext uri="{FF2B5EF4-FFF2-40B4-BE49-F238E27FC236}">
                  <a16:creationId xmlns:a16="http://schemas.microsoft.com/office/drawing/2014/main" id="{3D717149-5E83-4D4C-B744-5C961FFFFC6E}"/>
                </a:ext>
              </a:extLst>
            </p:cNvPr>
            <p:cNvSpPr/>
            <p:nvPr/>
          </p:nvSpPr>
          <p:spPr bwMode="auto">
            <a:xfrm>
              <a:off x="9967750" y="2664623"/>
              <a:ext cx="1266825" cy="3903865"/>
            </a:xfrm>
            <a:prstGeom prst="upArrow">
              <a:avLst/>
            </a:prstGeom>
            <a:gradFill>
              <a:gsLst>
                <a:gs pos="11466">
                  <a:srgbClr val="67D8E0"/>
                </a:gs>
                <a:gs pos="41000">
                  <a:srgbClr val="2499DA"/>
                </a:gs>
                <a:gs pos="60000">
                  <a:srgbClr val="188ED9"/>
                </a:gs>
                <a:gs pos="77000">
                  <a:srgbClr val="0B82D8"/>
                </a:gs>
                <a:gs pos="94000">
                  <a:srgbClr val="0078D7"/>
                </a:gs>
                <a:gs pos="0">
                  <a:srgbClr val="76E6E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824468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19BB1C-103F-419D-9DB8-1320699838A8}"/>
              </a:ext>
            </a:extLst>
          </p:cNvPr>
          <p:cNvSpPr/>
          <p:nvPr/>
        </p:nvSpPr>
        <p:spPr bwMode="auto">
          <a:xfrm>
            <a:off x="7353301" y="0"/>
            <a:ext cx="4838698" cy="6858000"/>
          </a:xfrm>
          <a:prstGeom prst="rect">
            <a:avLst/>
          </a:prstGeom>
          <a:gradFill>
            <a:gsLst>
              <a:gs pos="49523">
                <a:srgbClr val="2088DB"/>
              </a:gs>
              <a:gs pos="39046">
                <a:srgbClr val="4098DE"/>
              </a:gs>
              <a:gs pos="31436">
                <a:srgbClr val="69ADE3"/>
              </a:gs>
              <a:gs pos="19995">
                <a:srgbClr val="A7CCEA"/>
              </a:gs>
              <a:gs pos="60000">
                <a:srgbClr val="0078D7"/>
              </a:gs>
              <a:gs pos="12997">
                <a:srgbClr val="CDDFEE"/>
              </a:gs>
              <a:gs pos="6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231B3C3-247F-40A7-BD3F-8B280715ACDF}"/>
              </a:ext>
            </a:extLst>
          </p:cNvPr>
          <p:cNvSpPr>
            <a:spLocks noGrp="1"/>
          </p:cNvSpPr>
          <p:nvPr>
            <p:ph type="title"/>
          </p:nvPr>
        </p:nvSpPr>
        <p:spPr/>
        <p:txBody>
          <a:bodyPr/>
          <a:lstStyle/>
          <a:p>
            <a:r>
              <a:rPr lang="en-US" dirty="0"/>
              <a:t>Customer Objections</a:t>
            </a:r>
          </a:p>
        </p:txBody>
      </p:sp>
      <p:sp>
        <p:nvSpPr>
          <p:cNvPr id="3" name="Content Placeholder 2">
            <a:extLst>
              <a:ext uri="{FF2B5EF4-FFF2-40B4-BE49-F238E27FC236}">
                <a16:creationId xmlns:a16="http://schemas.microsoft.com/office/drawing/2014/main" id="{D9F28968-CA82-489E-8FCC-76DA6B3220F3}"/>
              </a:ext>
            </a:extLst>
          </p:cNvPr>
          <p:cNvSpPr>
            <a:spLocks noGrp="1"/>
          </p:cNvSpPr>
          <p:nvPr>
            <p:ph sz="quarter" idx="10"/>
          </p:nvPr>
        </p:nvSpPr>
        <p:spPr>
          <a:xfrm>
            <a:off x="12701" y="1435100"/>
            <a:ext cx="7059611" cy="4370427"/>
          </a:xfrm>
        </p:spPr>
        <p:txBody>
          <a:bodyPr/>
          <a:lstStyle/>
          <a:p>
            <a:pPr lvl="1"/>
            <a:r>
              <a:rPr lang="en-US" dirty="0">
                <a:latin typeface="Segoe UI Semilight" panose="020B0402040204020203" pitchFamily="34" charset="0"/>
                <a:cs typeface="Segoe UI Semilight" panose="020B0402040204020203" pitchFamily="34" charset="0"/>
              </a:rPr>
              <a:t>We are concerned that the addition of other AAD instances to support B2C and B2B guests will require us to recreate all of our accounts and reassign permissions</a:t>
            </a:r>
          </a:p>
          <a:p>
            <a:pPr lvl="1"/>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We are worried about applying RBAC because in the past it has been hard to ensure people get the right access</a:t>
            </a:r>
          </a:p>
          <a:p>
            <a:pPr lvl="1"/>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The Development Team is concerned that further constraining releases will slow down development</a:t>
            </a:r>
          </a:p>
          <a:p>
            <a:pPr lvl="1"/>
            <a:endParaRPr lang="en-US" dirty="0">
              <a:latin typeface="Segoe UI Semilight" panose="020B0402040204020203" pitchFamily="34" charset="0"/>
              <a:cs typeface="Segoe UI Semilight" panose="020B0402040204020203" pitchFamily="34" charset="0"/>
            </a:endParaRPr>
          </a:p>
          <a:p>
            <a:pPr lvl="1"/>
            <a:r>
              <a:rPr lang="en-US" dirty="0">
                <a:latin typeface="Segoe UI Semilight" panose="020B0402040204020203" pitchFamily="34" charset="0"/>
                <a:cs typeface="Segoe UI Semilight" panose="020B0402040204020203" pitchFamily="34" charset="0"/>
              </a:rPr>
              <a:t>The Development Team is also worried about the depth of refactoring required to ensure custom apps can verify actions to roles</a:t>
            </a:r>
            <a:endParaRPr lang="en-US" dirty="0"/>
          </a:p>
        </p:txBody>
      </p:sp>
      <p:sp>
        <p:nvSpPr>
          <p:cNvPr id="6" name="Arrow: Up 5">
            <a:extLst>
              <a:ext uri="{FF2B5EF4-FFF2-40B4-BE49-F238E27FC236}">
                <a16:creationId xmlns:a16="http://schemas.microsoft.com/office/drawing/2014/main" id="{3D717149-5E83-4D4C-B744-5C961FFFFC6E}"/>
              </a:ext>
            </a:extLst>
          </p:cNvPr>
          <p:cNvSpPr/>
          <p:nvPr/>
        </p:nvSpPr>
        <p:spPr bwMode="auto">
          <a:xfrm>
            <a:off x="9139236" y="2856324"/>
            <a:ext cx="1266825" cy="3903865"/>
          </a:xfrm>
          <a:prstGeom prst="upArrow">
            <a:avLst/>
          </a:prstGeom>
          <a:gradFill>
            <a:gsLst>
              <a:gs pos="11466">
                <a:srgbClr val="67D8E0"/>
              </a:gs>
              <a:gs pos="41000">
                <a:srgbClr val="2499DA"/>
              </a:gs>
              <a:gs pos="60000">
                <a:srgbClr val="188ED9"/>
              </a:gs>
              <a:gs pos="77000">
                <a:srgbClr val="0B82D8"/>
              </a:gs>
              <a:gs pos="94000">
                <a:srgbClr val="0078D7"/>
              </a:gs>
              <a:gs pos="0">
                <a:srgbClr val="76E6E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Graphic 8" descr="Warning">
            <a:extLst>
              <a:ext uri="{FF2B5EF4-FFF2-40B4-BE49-F238E27FC236}">
                <a16:creationId xmlns:a16="http://schemas.microsoft.com/office/drawing/2014/main" id="{90B5828D-6181-4E00-A9C5-C4D5698774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58250" y="928688"/>
            <a:ext cx="1829825" cy="1829825"/>
          </a:xfrm>
          <a:prstGeom prst="rect">
            <a:avLst/>
          </a:prstGeom>
          <a:effectLst>
            <a:outerShdw blurRad="635000" dist="203200" dir="4200000" algn="ctr" rotWithShape="0">
              <a:srgbClr val="000000">
                <a:alpha val="50000"/>
              </a:srgbClr>
            </a:outerShdw>
          </a:effectLst>
        </p:spPr>
      </p:pic>
    </p:spTree>
    <p:extLst>
      <p:ext uri="{BB962C8B-B14F-4D97-AF65-F5344CB8AC3E}">
        <p14:creationId xmlns:p14="http://schemas.microsoft.com/office/powerpoint/2010/main" val="26266618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2D1E-1A6A-4E4C-9BC4-B8D5A26B8FB5}"/>
              </a:ext>
            </a:extLst>
          </p:cNvPr>
          <p:cNvSpPr>
            <a:spLocks noGrp="1"/>
          </p:cNvSpPr>
          <p:nvPr>
            <p:ph type="title"/>
          </p:nvPr>
        </p:nvSpPr>
        <p:spPr/>
        <p:txBody>
          <a:bodyPr/>
          <a:lstStyle/>
          <a:p>
            <a:r>
              <a:rPr lang="en-US" dirty="0"/>
              <a:t>Contoso Regional Premise Distribution</a:t>
            </a:r>
          </a:p>
        </p:txBody>
      </p:sp>
      <p:grpSp>
        <p:nvGrpSpPr>
          <p:cNvPr id="4" name="Group 3">
            <a:extLst>
              <a:ext uri="{FF2B5EF4-FFF2-40B4-BE49-F238E27FC236}">
                <a16:creationId xmlns:a16="http://schemas.microsoft.com/office/drawing/2014/main" id="{FEF9B525-1211-41B8-AB97-7943AB60E998}"/>
              </a:ext>
            </a:extLst>
          </p:cNvPr>
          <p:cNvGrpSpPr/>
          <p:nvPr/>
        </p:nvGrpSpPr>
        <p:grpSpPr>
          <a:xfrm>
            <a:off x="432778" y="5039305"/>
            <a:ext cx="1465016" cy="1222508"/>
            <a:chOff x="7901592" y="1189176"/>
            <a:chExt cx="1465016" cy="1222508"/>
          </a:xfrm>
        </p:grpSpPr>
        <p:pic>
          <p:nvPicPr>
            <p:cNvPr id="5" name="Picture 4" descr="A picture containing drawing&#10;&#10;Description automatically generated">
              <a:extLst>
                <a:ext uri="{FF2B5EF4-FFF2-40B4-BE49-F238E27FC236}">
                  <a16:creationId xmlns:a16="http://schemas.microsoft.com/office/drawing/2014/main" id="{0BB09DB1-909A-49E3-8644-8346131B5D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8139" y="1189176"/>
              <a:ext cx="780290" cy="780290"/>
            </a:xfrm>
            <a:prstGeom prst="rect">
              <a:avLst/>
            </a:prstGeom>
          </p:spPr>
        </p:pic>
        <p:sp>
          <p:nvSpPr>
            <p:cNvPr id="6" name="TextBox 5">
              <a:extLst>
                <a:ext uri="{FF2B5EF4-FFF2-40B4-BE49-F238E27FC236}">
                  <a16:creationId xmlns:a16="http://schemas.microsoft.com/office/drawing/2014/main" id="{F153A7AD-1686-4C26-8921-476E7E0DA818}"/>
                </a:ext>
              </a:extLst>
            </p:cNvPr>
            <p:cNvSpPr txBox="1"/>
            <p:nvPr/>
          </p:nvSpPr>
          <p:spPr>
            <a:xfrm>
              <a:off x="7901592" y="1839220"/>
              <a:ext cx="146501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Austin, TX</a:t>
              </a:r>
            </a:p>
          </p:txBody>
        </p:sp>
      </p:grpSp>
      <p:grpSp>
        <p:nvGrpSpPr>
          <p:cNvPr id="7" name="Group 6">
            <a:extLst>
              <a:ext uri="{FF2B5EF4-FFF2-40B4-BE49-F238E27FC236}">
                <a16:creationId xmlns:a16="http://schemas.microsoft.com/office/drawing/2014/main" id="{B053D5FD-55C7-42C8-9B81-E35B5A09199E}"/>
              </a:ext>
            </a:extLst>
          </p:cNvPr>
          <p:cNvGrpSpPr/>
          <p:nvPr/>
        </p:nvGrpSpPr>
        <p:grpSpPr>
          <a:xfrm>
            <a:off x="432778" y="1511567"/>
            <a:ext cx="1628010" cy="1222508"/>
            <a:chOff x="7901592" y="1189176"/>
            <a:chExt cx="1628010" cy="1222508"/>
          </a:xfrm>
        </p:grpSpPr>
        <p:pic>
          <p:nvPicPr>
            <p:cNvPr id="8" name="Picture 7" descr="A picture containing drawing&#10;&#10;Description automatically generated">
              <a:extLst>
                <a:ext uri="{FF2B5EF4-FFF2-40B4-BE49-F238E27FC236}">
                  <a16:creationId xmlns:a16="http://schemas.microsoft.com/office/drawing/2014/main" id="{4CA408D0-CB40-423C-81EF-0054965B7D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8139" y="1189176"/>
              <a:ext cx="780290" cy="780290"/>
            </a:xfrm>
            <a:prstGeom prst="rect">
              <a:avLst/>
            </a:prstGeom>
          </p:spPr>
        </p:pic>
        <p:sp>
          <p:nvSpPr>
            <p:cNvPr id="9" name="TextBox 8">
              <a:extLst>
                <a:ext uri="{FF2B5EF4-FFF2-40B4-BE49-F238E27FC236}">
                  <a16:creationId xmlns:a16="http://schemas.microsoft.com/office/drawing/2014/main" id="{257F1C8D-4F57-49D3-A48C-816BFF9E585A}"/>
                </a:ext>
              </a:extLst>
            </p:cNvPr>
            <p:cNvSpPr txBox="1"/>
            <p:nvPr/>
          </p:nvSpPr>
          <p:spPr>
            <a:xfrm>
              <a:off x="7901592" y="1839220"/>
              <a:ext cx="1628010"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Seattle, WA</a:t>
              </a:r>
            </a:p>
          </p:txBody>
        </p:sp>
      </p:grpSp>
      <p:grpSp>
        <p:nvGrpSpPr>
          <p:cNvPr id="10" name="Group 9">
            <a:extLst>
              <a:ext uri="{FF2B5EF4-FFF2-40B4-BE49-F238E27FC236}">
                <a16:creationId xmlns:a16="http://schemas.microsoft.com/office/drawing/2014/main" id="{B75C95EB-79AA-4E78-889B-CA2874096509}"/>
              </a:ext>
            </a:extLst>
          </p:cNvPr>
          <p:cNvGrpSpPr/>
          <p:nvPr/>
        </p:nvGrpSpPr>
        <p:grpSpPr>
          <a:xfrm>
            <a:off x="432778" y="3275436"/>
            <a:ext cx="1766637" cy="1222508"/>
            <a:chOff x="7901592" y="1189176"/>
            <a:chExt cx="1766637" cy="1222508"/>
          </a:xfrm>
        </p:grpSpPr>
        <p:pic>
          <p:nvPicPr>
            <p:cNvPr id="11" name="Picture 10" descr="A picture containing drawing&#10;&#10;Description automatically generated">
              <a:extLst>
                <a:ext uri="{FF2B5EF4-FFF2-40B4-BE49-F238E27FC236}">
                  <a16:creationId xmlns:a16="http://schemas.microsoft.com/office/drawing/2014/main" id="{CEDB0B55-6C47-4A8C-AF50-6694D5A681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8139" y="1189176"/>
              <a:ext cx="780290" cy="780290"/>
            </a:xfrm>
            <a:prstGeom prst="rect">
              <a:avLst/>
            </a:prstGeom>
          </p:spPr>
        </p:pic>
        <p:sp>
          <p:nvSpPr>
            <p:cNvPr id="12" name="TextBox 11">
              <a:extLst>
                <a:ext uri="{FF2B5EF4-FFF2-40B4-BE49-F238E27FC236}">
                  <a16:creationId xmlns:a16="http://schemas.microsoft.com/office/drawing/2014/main" id="{B6E1AFBC-8F48-4248-A3F7-BAEBDF02B683}"/>
                </a:ext>
              </a:extLst>
            </p:cNvPr>
            <p:cNvSpPr txBox="1"/>
            <p:nvPr/>
          </p:nvSpPr>
          <p:spPr>
            <a:xfrm>
              <a:off x="7901592" y="1839220"/>
              <a:ext cx="1766637"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Portland, OR</a:t>
              </a:r>
            </a:p>
          </p:txBody>
        </p:sp>
      </p:grpSp>
      <p:sp>
        <p:nvSpPr>
          <p:cNvPr id="13" name="TextBox 12">
            <a:extLst>
              <a:ext uri="{FF2B5EF4-FFF2-40B4-BE49-F238E27FC236}">
                <a16:creationId xmlns:a16="http://schemas.microsoft.com/office/drawing/2014/main" id="{21AD1882-B365-4EA6-8DB4-49D89E4A1E31}"/>
              </a:ext>
            </a:extLst>
          </p:cNvPr>
          <p:cNvSpPr txBox="1"/>
          <p:nvPr/>
        </p:nvSpPr>
        <p:spPr>
          <a:xfrm>
            <a:off x="2199414" y="1357429"/>
            <a:ext cx="9559806" cy="1397306"/>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Contoso Solar Inc HQ is located in Seattle, WA.   </a:t>
            </a:r>
          </a:p>
          <a:p>
            <a:pPr>
              <a:lnSpc>
                <a:spcPct val="90000"/>
              </a:lnSpc>
              <a:spcAft>
                <a:spcPts val="600"/>
              </a:spcAft>
            </a:pPr>
            <a:r>
              <a:rPr lang="en-US" dirty="0">
                <a:gradFill>
                  <a:gsLst>
                    <a:gs pos="2917">
                      <a:schemeClr val="tx1"/>
                    </a:gs>
                    <a:gs pos="30000">
                      <a:schemeClr val="tx1"/>
                    </a:gs>
                  </a:gsLst>
                  <a:lin ang="5400000" scaled="0"/>
                </a:gradFill>
              </a:rPr>
              <a:t>This is where most of the business and operations team is located, including C-Suite, HR, Sales and Marketing, IT, and Development Teams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Also in this building is one of 3 installation teams and kitting warehouses. </a:t>
            </a:r>
          </a:p>
        </p:txBody>
      </p:sp>
      <p:sp>
        <p:nvSpPr>
          <p:cNvPr id="14" name="Rectangle 13">
            <a:extLst>
              <a:ext uri="{FF2B5EF4-FFF2-40B4-BE49-F238E27FC236}">
                <a16:creationId xmlns:a16="http://schemas.microsoft.com/office/drawing/2014/main" id="{9CB8AB7E-AF4C-4A30-BD65-97520438BFB1}"/>
              </a:ext>
            </a:extLst>
          </p:cNvPr>
          <p:cNvSpPr/>
          <p:nvPr/>
        </p:nvSpPr>
        <p:spPr>
          <a:xfrm>
            <a:off x="2199414" y="3230130"/>
            <a:ext cx="9559806" cy="1166473"/>
          </a:xfrm>
          <a:prstGeom prst="rect">
            <a:avLst/>
          </a:prstGeom>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Contoso Solar Inc Portland, OR.   </a:t>
            </a:r>
          </a:p>
          <a:p>
            <a:pPr>
              <a:lnSpc>
                <a:spcPct val="90000"/>
              </a:lnSpc>
              <a:spcAft>
                <a:spcPts val="600"/>
              </a:spcAft>
            </a:pPr>
            <a:r>
              <a:rPr lang="en-US" dirty="0">
                <a:gradFill>
                  <a:gsLst>
                    <a:gs pos="2917">
                      <a:schemeClr val="tx1"/>
                    </a:gs>
                    <a:gs pos="30000">
                      <a:schemeClr val="tx1"/>
                    </a:gs>
                  </a:gsLst>
                  <a:lin ang="5400000" scaled="0"/>
                </a:gradFill>
              </a:rPr>
              <a:t>In this building is one of 3 installation kitting warehouses and small office space for the Portland, OR install team.   There is one on-prem AD Domain Controller here and a small network, federated to the Seattle WA HQ. </a:t>
            </a:r>
          </a:p>
        </p:txBody>
      </p:sp>
      <p:sp>
        <p:nvSpPr>
          <p:cNvPr id="15" name="Rectangle 14">
            <a:extLst>
              <a:ext uri="{FF2B5EF4-FFF2-40B4-BE49-F238E27FC236}">
                <a16:creationId xmlns:a16="http://schemas.microsoft.com/office/drawing/2014/main" id="{AB13BD17-6D87-4997-AC4A-916EA642165D}"/>
              </a:ext>
            </a:extLst>
          </p:cNvPr>
          <p:cNvSpPr/>
          <p:nvPr/>
        </p:nvSpPr>
        <p:spPr>
          <a:xfrm>
            <a:off x="2199414" y="5046647"/>
            <a:ext cx="9559807" cy="1166473"/>
          </a:xfrm>
          <a:prstGeom prst="rect">
            <a:avLst/>
          </a:prstGeom>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Contoso Solar Inc Austin, TX.   </a:t>
            </a:r>
          </a:p>
          <a:p>
            <a:pPr>
              <a:lnSpc>
                <a:spcPct val="90000"/>
              </a:lnSpc>
              <a:spcAft>
                <a:spcPts val="600"/>
              </a:spcAft>
            </a:pPr>
            <a:r>
              <a:rPr lang="en-US" dirty="0">
                <a:gradFill>
                  <a:gsLst>
                    <a:gs pos="2917">
                      <a:schemeClr val="tx1"/>
                    </a:gs>
                    <a:gs pos="30000">
                      <a:schemeClr val="tx1"/>
                    </a:gs>
                  </a:gsLst>
                  <a:lin ang="5400000" scaled="0"/>
                </a:gradFill>
              </a:rPr>
              <a:t>In this building is one of 3 installation kitting warehouses and small office space for the Austin, TX install team.   There is one on-prem AD Domain Controller here and a small network, federated to the Seattle WA HQ. </a:t>
            </a:r>
          </a:p>
        </p:txBody>
      </p:sp>
    </p:spTree>
    <p:extLst>
      <p:ext uri="{BB962C8B-B14F-4D97-AF65-F5344CB8AC3E}">
        <p14:creationId xmlns:p14="http://schemas.microsoft.com/office/powerpoint/2010/main" val="917290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22D1E-1A6A-4E4C-9BC4-B8D5A26B8FB5}"/>
              </a:ext>
            </a:extLst>
          </p:cNvPr>
          <p:cNvSpPr>
            <a:spLocks noGrp="1"/>
          </p:cNvSpPr>
          <p:nvPr>
            <p:ph type="title"/>
          </p:nvPr>
        </p:nvSpPr>
        <p:spPr/>
        <p:txBody>
          <a:bodyPr/>
          <a:lstStyle/>
          <a:p>
            <a:r>
              <a:rPr lang="en-US" dirty="0"/>
              <a:t>Current Contoso Security Architecture</a:t>
            </a:r>
          </a:p>
        </p:txBody>
      </p:sp>
      <p:sp>
        <p:nvSpPr>
          <p:cNvPr id="16" name="Rectangle 15">
            <a:extLst>
              <a:ext uri="{FF2B5EF4-FFF2-40B4-BE49-F238E27FC236}">
                <a16:creationId xmlns:a16="http://schemas.microsoft.com/office/drawing/2014/main" id="{47467BDA-4CF5-41DA-B6E8-D914402553FB}"/>
              </a:ext>
            </a:extLst>
          </p:cNvPr>
          <p:cNvSpPr/>
          <p:nvPr/>
        </p:nvSpPr>
        <p:spPr bwMode="auto">
          <a:xfrm>
            <a:off x="3849144" y="1301591"/>
            <a:ext cx="8031698" cy="5124376"/>
          </a:xfrm>
          <a:prstGeom prst="rect">
            <a:avLst/>
          </a:prstGeom>
          <a:solidFill>
            <a:schemeClr val="bg1">
              <a:lumMod val="20000"/>
              <a:lumOff val="80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lumMod val="50000"/>
                  </a:schemeClr>
                </a:solidFill>
                <a:ea typeface="Segoe UI" pitchFamily="34" charset="0"/>
                <a:cs typeface="Segoe UI" pitchFamily="34" charset="0"/>
              </a:rPr>
              <a:t>Azure</a:t>
            </a:r>
          </a:p>
        </p:txBody>
      </p:sp>
      <p:sp>
        <p:nvSpPr>
          <p:cNvPr id="17" name="Rectangle 16">
            <a:extLst>
              <a:ext uri="{FF2B5EF4-FFF2-40B4-BE49-F238E27FC236}">
                <a16:creationId xmlns:a16="http://schemas.microsoft.com/office/drawing/2014/main" id="{D5241380-778C-42E3-8913-ACE5E9FCB7E2}"/>
              </a:ext>
            </a:extLst>
          </p:cNvPr>
          <p:cNvSpPr/>
          <p:nvPr/>
        </p:nvSpPr>
        <p:spPr bwMode="auto">
          <a:xfrm>
            <a:off x="326845" y="5369551"/>
            <a:ext cx="2584814" cy="1206546"/>
          </a:xfrm>
          <a:prstGeom prst="rect">
            <a:avLst/>
          </a:prstGeom>
          <a:solidFill>
            <a:schemeClr val="bg1">
              <a:lumMod val="20000"/>
              <a:lumOff val="80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lumMod val="50000"/>
                  </a:schemeClr>
                </a:solidFill>
                <a:ea typeface="Segoe UI" pitchFamily="34" charset="0"/>
                <a:cs typeface="Segoe UI" pitchFamily="34" charset="0"/>
              </a:rPr>
              <a:t>Customers (B2C)</a:t>
            </a:r>
          </a:p>
        </p:txBody>
      </p:sp>
      <p:sp>
        <p:nvSpPr>
          <p:cNvPr id="18" name="Rectangle 17">
            <a:extLst>
              <a:ext uri="{FF2B5EF4-FFF2-40B4-BE49-F238E27FC236}">
                <a16:creationId xmlns:a16="http://schemas.microsoft.com/office/drawing/2014/main" id="{ACA361D1-5913-44AE-AF50-7F033477CCA5}"/>
              </a:ext>
            </a:extLst>
          </p:cNvPr>
          <p:cNvSpPr/>
          <p:nvPr/>
        </p:nvSpPr>
        <p:spPr bwMode="auto">
          <a:xfrm>
            <a:off x="332645" y="1344996"/>
            <a:ext cx="2565133" cy="2550607"/>
          </a:xfrm>
          <a:prstGeom prst="rect">
            <a:avLst/>
          </a:prstGeom>
          <a:solidFill>
            <a:schemeClr val="bg1">
              <a:lumMod val="20000"/>
              <a:lumOff val="80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lumMod val="50000"/>
                  </a:schemeClr>
                </a:solidFill>
                <a:ea typeface="Segoe UI" pitchFamily="34" charset="0"/>
                <a:cs typeface="Segoe UI" pitchFamily="34" charset="0"/>
              </a:rPr>
              <a:t>On-prem Internal Ops</a:t>
            </a:r>
          </a:p>
        </p:txBody>
      </p:sp>
      <p:grpSp>
        <p:nvGrpSpPr>
          <p:cNvPr id="19" name="Group 18">
            <a:extLst>
              <a:ext uri="{FF2B5EF4-FFF2-40B4-BE49-F238E27FC236}">
                <a16:creationId xmlns:a16="http://schemas.microsoft.com/office/drawing/2014/main" id="{1199CD96-45E7-4B9F-A7FA-1A3352F36184}"/>
              </a:ext>
            </a:extLst>
          </p:cNvPr>
          <p:cNvGrpSpPr/>
          <p:nvPr/>
        </p:nvGrpSpPr>
        <p:grpSpPr>
          <a:xfrm>
            <a:off x="269240" y="1987371"/>
            <a:ext cx="1245597" cy="965144"/>
            <a:chOff x="1322294" y="2569737"/>
            <a:chExt cx="1245597" cy="965144"/>
          </a:xfrm>
        </p:grpSpPr>
        <p:pic>
          <p:nvPicPr>
            <p:cNvPr id="20" name="Picture 19" descr="A picture containing drawing&#10;&#10;Description automatically generated">
              <a:extLst>
                <a:ext uri="{FF2B5EF4-FFF2-40B4-BE49-F238E27FC236}">
                  <a16:creationId xmlns:a16="http://schemas.microsoft.com/office/drawing/2014/main" id="{294A7489-9332-4B0E-B2F1-E192B0353D3D}"/>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0825" y="2569737"/>
              <a:ext cx="528536" cy="528536"/>
            </a:xfrm>
            <a:prstGeom prst="rect">
              <a:avLst/>
            </a:prstGeom>
          </p:spPr>
        </p:pic>
        <p:sp>
          <p:nvSpPr>
            <p:cNvPr id="21" name="TextBox 20">
              <a:extLst>
                <a:ext uri="{FF2B5EF4-FFF2-40B4-BE49-F238E27FC236}">
                  <a16:creationId xmlns:a16="http://schemas.microsoft.com/office/drawing/2014/main" id="{867F9414-A501-48EF-ACB7-33342C0E7A28}"/>
                </a:ext>
              </a:extLst>
            </p:cNvPr>
            <p:cNvSpPr txBox="1"/>
            <p:nvPr/>
          </p:nvSpPr>
          <p:spPr>
            <a:xfrm>
              <a:off x="1322294" y="3017816"/>
              <a:ext cx="124559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50000"/>
                    </a:schemeClr>
                  </a:solidFill>
                </a:rPr>
                <a:t>Austin, TX</a:t>
              </a:r>
            </a:p>
          </p:txBody>
        </p:sp>
      </p:grpSp>
      <p:grpSp>
        <p:nvGrpSpPr>
          <p:cNvPr id="22" name="Group 21">
            <a:extLst>
              <a:ext uri="{FF2B5EF4-FFF2-40B4-BE49-F238E27FC236}">
                <a16:creationId xmlns:a16="http://schemas.microsoft.com/office/drawing/2014/main" id="{28170DB4-0BD8-4453-824C-02390A8B1DB2}"/>
              </a:ext>
            </a:extLst>
          </p:cNvPr>
          <p:cNvGrpSpPr/>
          <p:nvPr/>
        </p:nvGrpSpPr>
        <p:grpSpPr>
          <a:xfrm>
            <a:off x="246380" y="2930459"/>
            <a:ext cx="1488100" cy="965144"/>
            <a:chOff x="1322294" y="2569737"/>
            <a:chExt cx="1488100" cy="965144"/>
          </a:xfrm>
        </p:grpSpPr>
        <p:pic>
          <p:nvPicPr>
            <p:cNvPr id="23" name="Picture 22" descr="A picture containing drawing&#10;&#10;Description automatically generated">
              <a:extLst>
                <a:ext uri="{FF2B5EF4-FFF2-40B4-BE49-F238E27FC236}">
                  <a16:creationId xmlns:a16="http://schemas.microsoft.com/office/drawing/2014/main" id="{0B607157-B9A9-4F21-9712-688DD5EDAA43}"/>
                </a:ext>
              </a:extLst>
            </p:cNvPr>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80825" y="2569737"/>
              <a:ext cx="528536" cy="528536"/>
            </a:xfrm>
            <a:prstGeom prst="rect">
              <a:avLst/>
            </a:prstGeom>
          </p:spPr>
        </p:pic>
        <p:sp>
          <p:nvSpPr>
            <p:cNvPr id="24" name="TextBox 23">
              <a:extLst>
                <a:ext uri="{FF2B5EF4-FFF2-40B4-BE49-F238E27FC236}">
                  <a16:creationId xmlns:a16="http://schemas.microsoft.com/office/drawing/2014/main" id="{A4C7F7D0-76F8-451B-AB9E-0A3CC9255EAC}"/>
                </a:ext>
              </a:extLst>
            </p:cNvPr>
            <p:cNvSpPr txBox="1"/>
            <p:nvPr/>
          </p:nvSpPr>
          <p:spPr>
            <a:xfrm>
              <a:off x="1322294" y="3017816"/>
              <a:ext cx="1488100"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bg1">
                      <a:lumMod val="50000"/>
                    </a:schemeClr>
                  </a:solidFill>
                </a:rPr>
                <a:t>Portland, OR</a:t>
              </a:r>
            </a:p>
          </p:txBody>
        </p:sp>
      </p:grpSp>
      <p:grpSp>
        <p:nvGrpSpPr>
          <p:cNvPr id="25" name="Group 24">
            <a:extLst>
              <a:ext uri="{FF2B5EF4-FFF2-40B4-BE49-F238E27FC236}">
                <a16:creationId xmlns:a16="http://schemas.microsoft.com/office/drawing/2014/main" id="{035038DD-B820-4552-8C23-13361759E1D0}"/>
              </a:ext>
            </a:extLst>
          </p:cNvPr>
          <p:cNvGrpSpPr/>
          <p:nvPr/>
        </p:nvGrpSpPr>
        <p:grpSpPr>
          <a:xfrm>
            <a:off x="1525435" y="1935395"/>
            <a:ext cx="1414031" cy="1087882"/>
            <a:chOff x="4427585" y="1620246"/>
            <a:chExt cx="1414031" cy="1087882"/>
          </a:xfrm>
        </p:grpSpPr>
        <p:pic>
          <p:nvPicPr>
            <p:cNvPr id="26" name="Picture 25" descr="A close up of a sign&#10;&#10;Description automatically generated">
              <a:extLst>
                <a:ext uri="{FF2B5EF4-FFF2-40B4-BE49-F238E27FC236}">
                  <a16:creationId xmlns:a16="http://schemas.microsoft.com/office/drawing/2014/main" id="{892281CC-3601-4D87-9182-A918B095083A}"/>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17093" y="1620246"/>
              <a:ext cx="635017" cy="635017"/>
            </a:xfrm>
            <a:prstGeom prst="rect">
              <a:avLst/>
            </a:prstGeom>
          </p:spPr>
        </p:pic>
        <p:sp>
          <p:nvSpPr>
            <p:cNvPr id="27" name="TextBox 26">
              <a:extLst>
                <a:ext uri="{FF2B5EF4-FFF2-40B4-BE49-F238E27FC236}">
                  <a16:creationId xmlns:a16="http://schemas.microsoft.com/office/drawing/2014/main" id="{F6775901-72F0-4C87-81C5-80E27BEDDCD7}"/>
                </a:ext>
              </a:extLst>
            </p:cNvPr>
            <p:cNvSpPr txBox="1"/>
            <p:nvPr/>
          </p:nvSpPr>
          <p:spPr>
            <a:xfrm>
              <a:off x="4427585" y="2191063"/>
              <a:ext cx="141403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lumMod val="50000"/>
                    </a:schemeClr>
                  </a:solidFill>
                </a:rPr>
                <a:t>Seattle, WA</a:t>
              </a:r>
            </a:p>
          </p:txBody>
        </p:sp>
      </p:grpSp>
      <p:sp>
        <p:nvSpPr>
          <p:cNvPr id="28" name="Rectangle 27">
            <a:extLst>
              <a:ext uri="{FF2B5EF4-FFF2-40B4-BE49-F238E27FC236}">
                <a16:creationId xmlns:a16="http://schemas.microsoft.com/office/drawing/2014/main" id="{866B9965-0BDD-4A96-B131-47F2793F5767}"/>
              </a:ext>
            </a:extLst>
          </p:cNvPr>
          <p:cNvSpPr/>
          <p:nvPr/>
        </p:nvSpPr>
        <p:spPr bwMode="auto">
          <a:xfrm>
            <a:off x="3673750" y="4605290"/>
            <a:ext cx="1887492" cy="317834"/>
          </a:xfrm>
          <a:prstGeom prst="rect">
            <a:avLst/>
          </a:prstGeom>
          <a:solidFill>
            <a:srgbClr val="FFC00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Public DNS/IP</a:t>
            </a:r>
          </a:p>
        </p:txBody>
      </p:sp>
      <p:cxnSp>
        <p:nvCxnSpPr>
          <p:cNvPr id="29" name="Straight Arrow Connector 28">
            <a:extLst>
              <a:ext uri="{FF2B5EF4-FFF2-40B4-BE49-F238E27FC236}">
                <a16:creationId xmlns:a16="http://schemas.microsoft.com/office/drawing/2014/main" id="{0730F1D3-2BA1-4D08-8EBD-A02BD8320BB7}"/>
              </a:ext>
            </a:extLst>
          </p:cNvPr>
          <p:cNvCxnSpPr>
            <a:stCxn id="23" idx="3"/>
            <a:endCxn id="26" idx="1"/>
          </p:cNvCxnSpPr>
          <p:nvPr/>
        </p:nvCxnSpPr>
        <p:spPr>
          <a:xfrm flipV="1">
            <a:off x="1133447" y="2252904"/>
            <a:ext cx="781496" cy="941823"/>
          </a:xfrm>
          <a:prstGeom prst="straightConnector1">
            <a:avLst/>
          </a:prstGeom>
          <a:ln w="127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7E9F578-103E-42C2-8114-B086DE45EC43}"/>
              </a:ext>
            </a:extLst>
          </p:cNvPr>
          <p:cNvCxnSpPr>
            <a:cxnSpLocks/>
            <a:stCxn id="20" idx="3"/>
            <a:endCxn id="26" idx="1"/>
          </p:cNvCxnSpPr>
          <p:nvPr/>
        </p:nvCxnSpPr>
        <p:spPr>
          <a:xfrm>
            <a:off x="1156307" y="2251639"/>
            <a:ext cx="758636" cy="1265"/>
          </a:xfrm>
          <a:prstGeom prst="straightConnector1">
            <a:avLst/>
          </a:prstGeom>
          <a:ln w="1270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9AEFD2-1C85-4DBC-83B4-E0E4543AECE9}"/>
              </a:ext>
            </a:extLst>
          </p:cNvPr>
          <p:cNvCxnSpPr>
            <a:cxnSpLocks/>
            <a:stCxn id="26" idx="3"/>
            <a:endCxn id="35" idx="1"/>
          </p:cNvCxnSpPr>
          <p:nvPr/>
        </p:nvCxnSpPr>
        <p:spPr>
          <a:xfrm>
            <a:off x="2549960" y="2252904"/>
            <a:ext cx="1682192" cy="1822"/>
          </a:xfrm>
          <a:prstGeom prst="straightConnector1">
            <a:avLst/>
          </a:prstGeom>
          <a:ln w="41275">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F8DEF4-71BB-4581-8B69-1D7F0A4A9DBD}"/>
              </a:ext>
            </a:extLst>
          </p:cNvPr>
          <p:cNvSpPr txBox="1"/>
          <p:nvPr/>
        </p:nvSpPr>
        <p:spPr>
          <a:xfrm>
            <a:off x="2844889" y="2186543"/>
            <a:ext cx="115152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AD Sync</a:t>
            </a:r>
          </a:p>
        </p:txBody>
      </p:sp>
      <p:cxnSp>
        <p:nvCxnSpPr>
          <p:cNvPr id="33" name="Straight Arrow Connector 32">
            <a:extLst>
              <a:ext uri="{FF2B5EF4-FFF2-40B4-BE49-F238E27FC236}">
                <a16:creationId xmlns:a16="http://schemas.microsoft.com/office/drawing/2014/main" id="{F84A9E10-9F34-4DB0-802A-7BCC48241193}"/>
              </a:ext>
            </a:extLst>
          </p:cNvPr>
          <p:cNvCxnSpPr>
            <a:cxnSpLocks/>
            <a:stCxn id="35" idx="2"/>
            <a:endCxn id="28" idx="0"/>
          </p:cNvCxnSpPr>
          <p:nvPr/>
        </p:nvCxnSpPr>
        <p:spPr>
          <a:xfrm flipH="1">
            <a:off x="4617496" y="2644871"/>
            <a:ext cx="4801" cy="196041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3B05E67-7A86-495D-B97C-B9B1264D4DDF}"/>
              </a:ext>
            </a:extLst>
          </p:cNvPr>
          <p:cNvGrpSpPr/>
          <p:nvPr/>
        </p:nvGrpSpPr>
        <p:grpSpPr>
          <a:xfrm>
            <a:off x="4232152" y="1620482"/>
            <a:ext cx="1822134" cy="1024389"/>
            <a:chOff x="4495042" y="1929092"/>
            <a:chExt cx="1822134" cy="1024389"/>
          </a:xfrm>
        </p:grpSpPr>
        <p:pic>
          <p:nvPicPr>
            <p:cNvPr id="35" name="Picture 34" descr="A picture containing clock&#10;&#10;Description automatically generated">
              <a:extLst>
                <a:ext uri="{FF2B5EF4-FFF2-40B4-BE49-F238E27FC236}">
                  <a16:creationId xmlns:a16="http://schemas.microsoft.com/office/drawing/2014/main" id="{F8D213C2-A7A9-44F5-AF5E-C11F533C8982}"/>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4495042" y="2173191"/>
              <a:ext cx="780290" cy="780290"/>
            </a:xfrm>
            <a:prstGeom prst="rect">
              <a:avLst/>
            </a:prstGeom>
          </p:spPr>
        </p:pic>
        <p:sp>
          <p:nvSpPr>
            <p:cNvPr id="36" name="TextBox 35">
              <a:extLst>
                <a:ext uri="{FF2B5EF4-FFF2-40B4-BE49-F238E27FC236}">
                  <a16:creationId xmlns:a16="http://schemas.microsoft.com/office/drawing/2014/main" id="{F8DBA109-03CC-4551-ABB4-1E9BC03BC9BA}"/>
                </a:ext>
              </a:extLst>
            </p:cNvPr>
            <p:cNvSpPr txBox="1"/>
            <p:nvPr/>
          </p:nvSpPr>
          <p:spPr>
            <a:xfrm>
              <a:off x="5219840" y="1929092"/>
              <a:ext cx="1097336" cy="815608"/>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1">
                      <a:lumMod val="50000"/>
                    </a:schemeClr>
                  </a:solidFill>
                </a:rPr>
                <a:t>M365 </a:t>
              </a:r>
            </a:p>
            <a:p>
              <a:pPr algn="ctr">
                <a:lnSpc>
                  <a:spcPct val="90000"/>
                </a:lnSpc>
                <a:spcAft>
                  <a:spcPts val="600"/>
                </a:spcAft>
              </a:pPr>
              <a:r>
                <a:rPr lang="en-US" sz="1600" b="1" dirty="0">
                  <a:solidFill>
                    <a:schemeClr val="bg1">
                      <a:lumMod val="50000"/>
                    </a:schemeClr>
                  </a:solidFill>
                </a:rPr>
                <a:t>Tenant</a:t>
              </a:r>
            </a:p>
          </p:txBody>
        </p:sp>
      </p:grpSp>
      <p:pic>
        <p:nvPicPr>
          <p:cNvPr id="37" name="Picture 36" descr="A picture containing drawing&#10;&#10;Description automatically generated">
            <a:extLst>
              <a:ext uri="{FF2B5EF4-FFF2-40B4-BE49-F238E27FC236}">
                <a16:creationId xmlns:a16="http://schemas.microsoft.com/office/drawing/2014/main" id="{F1AF202C-3844-405B-BBBC-5BF57C9D5E9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00378" y="2232596"/>
            <a:ext cx="712877" cy="712877"/>
          </a:xfrm>
          <a:prstGeom prst="rect">
            <a:avLst/>
          </a:prstGeom>
        </p:spPr>
      </p:pic>
      <p:pic>
        <p:nvPicPr>
          <p:cNvPr id="38" name="Picture 37" descr="A close up of a sign&#10;&#10;Description automatically generated">
            <a:extLst>
              <a:ext uri="{FF2B5EF4-FFF2-40B4-BE49-F238E27FC236}">
                <a16:creationId xmlns:a16="http://schemas.microsoft.com/office/drawing/2014/main" id="{D5DB707D-20BC-4B19-89D6-353C753C07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0361" y="2945473"/>
            <a:ext cx="573973" cy="571103"/>
          </a:xfrm>
          <a:prstGeom prst="rect">
            <a:avLst/>
          </a:prstGeom>
        </p:spPr>
      </p:pic>
      <p:pic>
        <p:nvPicPr>
          <p:cNvPr id="39" name="Picture 38" descr="A close up of a sign&#10;&#10;Description automatically generated">
            <a:extLst>
              <a:ext uri="{FF2B5EF4-FFF2-40B4-BE49-F238E27FC236}">
                <a16:creationId xmlns:a16="http://schemas.microsoft.com/office/drawing/2014/main" id="{86F89AB6-4614-4F38-80FC-1698677873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V="1">
            <a:off x="5179316" y="3653428"/>
            <a:ext cx="573973" cy="573973"/>
          </a:xfrm>
          <a:prstGeom prst="rect">
            <a:avLst/>
          </a:prstGeom>
        </p:spPr>
      </p:pic>
      <p:grpSp>
        <p:nvGrpSpPr>
          <p:cNvPr id="40" name="Group 39">
            <a:extLst>
              <a:ext uri="{FF2B5EF4-FFF2-40B4-BE49-F238E27FC236}">
                <a16:creationId xmlns:a16="http://schemas.microsoft.com/office/drawing/2014/main" id="{16421003-4D3D-4BDA-880B-CE1FA113F871}"/>
              </a:ext>
            </a:extLst>
          </p:cNvPr>
          <p:cNvGrpSpPr/>
          <p:nvPr/>
        </p:nvGrpSpPr>
        <p:grpSpPr>
          <a:xfrm>
            <a:off x="6290029" y="1960700"/>
            <a:ext cx="3090980" cy="4242731"/>
            <a:chOff x="6290882" y="1781631"/>
            <a:chExt cx="3090980" cy="4242731"/>
          </a:xfrm>
        </p:grpSpPr>
        <p:sp>
          <p:nvSpPr>
            <p:cNvPr id="41" name="Rectangle 40">
              <a:extLst>
                <a:ext uri="{FF2B5EF4-FFF2-40B4-BE49-F238E27FC236}">
                  <a16:creationId xmlns:a16="http://schemas.microsoft.com/office/drawing/2014/main" id="{79218534-583C-45AF-89F8-2FF3E0D1ECA1}"/>
                </a:ext>
              </a:extLst>
            </p:cNvPr>
            <p:cNvSpPr/>
            <p:nvPr/>
          </p:nvSpPr>
          <p:spPr bwMode="auto">
            <a:xfrm>
              <a:off x="6309946" y="1781631"/>
              <a:ext cx="3071916" cy="4242731"/>
            </a:xfrm>
            <a:prstGeom prst="rect">
              <a:avLst/>
            </a:prstGeom>
            <a:solidFill>
              <a:srgbClr val="00B0F0"/>
            </a:solidFill>
            <a:ln>
              <a:noFill/>
              <a:headEnd type="none" w="med" len="med"/>
              <a:tailEnd type="none" w="med" len="med"/>
            </a:ln>
            <a:effectLst>
              <a:outerShdw blurRad="635000" dist="203200" dir="4200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Azure Sub 1</a:t>
              </a: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31B1514A-1FCB-4BA8-8FCF-28E934DE81F1}"/>
                </a:ext>
              </a:extLst>
            </p:cNvPr>
            <p:cNvGrpSpPr/>
            <p:nvPr/>
          </p:nvGrpSpPr>
          <p:grpSpPr>
            <a:xfrm>
              <a:off x="6543814" y="2742867"/>
              <a:ext cx="2623889" cy="996411"/>
              <a:chOff x="8330043" y="3767268"/>
              <a:chExt cx="2623889" cy="996411"/>
            </a:xfrm>
          </p:grpSpPr>
          <p:pic>
            <p:nvPicPr>
              <p:cNvPr id="53" name="Picture 52" descr="A close up of a sign&#10;&#10;Description automatically generated">
                <a:extLst>
                  <a:ext uri="{FF2B5EF4-FFF2-40B4-BE49-F238E27FC236}">
                    <a16:creationId xmlns:a16="http://schemas.microsoft.com/office/drawing/2014/main" id="{E43847FA-9021-4DDB-AF7D-B9CF7CD16F88}"/>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76153" y="3767268"/>
                <a:ext cx="552877" cy="552877"/>
              </a:xfrm>
              <a:prstGeom prst="rect">
                <a:avLst/>
              </a:prstGeom>
            </p:spPr>
          </p:pic>
          <p:sp>
            <p:nvSpPr>
              <p:cNvPr id="54" name="TextBox 53">
                <a:extLst>
                  <a:ext uri="{FF2B5EF4-FFF2-40B4-BE49-F238E27FC236}">
                    <a16:creationId xmlns:a16="http://schemas.microsoft.com/office/drawing/2014/main" id="{57170B65-C1F7-4342-96CB-00D5851C8B1D}"/>
                  </a:ext>
                </a:extLst>
              </p:cNvPr>
              <p:cNvSpPr txBox="1"/>
              <p:nvPr/>
            </p:nvSpPr>
            <p:spPr>
              <a:xfrm>
                <a:off x="8330043" y="4274314"/>
                <a:ext cx="2623889"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000000"/>
                    </a:solidFill>
                  </a:rPr>
                  <a:t>Ops, Reporting, and Analysis </a:t>
                </a:r>
              </a:p>
            </p:txBody>
          </p:sp>
        </p:grpSp>
        <p:sp>
          <p:nvSpPr>
            <p:cNvPr id="43" name="TextBox 42">
              <a:extLst>
                <a:ext uri="{FF2B5EF4-FFF2-40B4-BE49-F238E27FC236}">
                  <a16:creationId xmlns:a16="http://schemas.microsoft.com/office/drawing/2014/main" id="{480A5077-5287-4604-BCFD-6E97890B12AB}"/>
                </a:ext>
              </a:extLst>
            </p:cNvPr>
            <p:cNvSpPr txBox="1"/>
            <p:nvPr/>
          </p:nvSpPr>
          <p:spPr>
            <a:xfrm>
              <a:off x="6290882" y="2059126"/>
              <a:ext cx="2505301" cy="954107"/>
            </a:xfrm>
            <a:prstGeom prst="rect">
              <a:avLst/>
            </a:prstGeom>
            <a:noFill/>
          </p:spPr>
          <p:txBody>
            <a:bodyPr wrap="none" lIns="182880" tIns="146304" rIns="182880" bIns="146304" rtlCol="0">
              <a:spAutoFit/>
            </a:bodyPr>
            <a:lstStyle/>
            <a:p>
              <a:pPr>
                <a:lnSpc>
                  <a:spcPct val="90000"/>
                </a:lnSpc>
                <a:spcAft>
                  <a:spcPts val="600"/>
                </a:spcAft>
              </a:pPr>
              <a:r>
                <a:rPr lang="en-US" dirty="0">
                  <a:gradFill>
                    <a:gsLst>
                      <a:gs pos="0">
                        <a:srgbClr val="FFFFFF"/>
                      </a:gs>
                      <a:gs pos="100000">
                        <a:srgbClr val="FFFFFF"/>
                      </a:gs>
                    </a:gsLst>
                    <a:lin ang="5400000" scaled="0"/>
                  </a:gradFill>
                  <a:ea typeface="Segoe UI" pitchFamily="34" charset="0"/>
                  <a:cs typeface="Segoe UI" pitchFamily="34" charset="0"/>
                </a:rPr>
                <a:t>Stage and Production</a:t>
              </a:r>
            </a:p>
            <a:p>
              <a:pPr>
                <a:lnSpc>
                  <a:spcPct val="90000"/>
                </a:lnSpc>
                <a:spcAft>
                  <a:spcPts val="600"/>
                </a:spcAft>
              </a:pPr>
              <a:endParaRPr lang="en-US" sz="2400" dirty="0" err="1">
                <a:gradFill>
                  <a:gsLst>
                    <a:gs pos="2917">
                      <a:schemeClr val="tx1"/>
                    </a:gs>
                    <a:gs pos="30000">
                      <a:schemeClr val="tx1"/>
                    </a:gs>
                  </a:gsLst>
                  <a:lin ang="5400000" scaled="0"/>
                </a:gradFill>
              </a:endParaRPr>
            </a:p>
          </p:txBody>
        </p:sp>
        <p:grpSp>
          <p:nvGrpSpPr>
            <p:cNvPr id="44" name="Group 43">
              <a:extLst>
                <a:ext uri="{FF2B5EF4-FFF2-40B4-BE49-F238E27FC236}">
                  <a16:creationId xmlns:a16="http://schemas.microsoft.com/office/drawing/2014/main" id="{7B9822A9-CF32-4840-BEE5-7D99DF959448}"/>
                </a:ext>
              </a:extLst>
            </p:cNvPr>
            <p:cNvGrpSpPr/>
            <p:nvPr/>
          </p:nvGrpSpPr>
          <p:grpSpPr>
            <a:xfrm>
              <a:off x="6303431" y="4800028"/>
              <a:ext cx="1374953" cy="976052"/>
              <a:chOff x="9353198" y="4080143"/>
              <a:chExt cx="1374953" cy="976052"/>
            </a:xfrm>
          </p:grpSpPr>
          <p:pic>
            <p:nvPicPr>
              <p:cNvPr id="51" name="Picture 50" descr="A close up of a logo&#10;&#10;Description automatically generated">
                <a:extLst>
                  <a:ext uri="{FF2B5EF4-FFF2-40B4-BE49-F238E27FC236}">
                    <a16:creationId xmlns:a16="http://schemas.microsoft.com/office/drawing/2014/main" id="{D15212B7-05F6-4A4C-9B65-A38AC7EF40D7}"/>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753909" y="4080143"/>
                <a:ext cx="545013" cy="545013"/>
              </a:xfrm>
              <a:prstGeom prst="rect">
                <a:avLst/>
              </a:prstGeom>
            </p:spPr>
          </p:pic>
          <p:sp>
            <p:nvSpPr>
              <p:cNvPr id="52" name="TextBox 51">
                <a:extLst>
                  <a:ext uri="{FF2B5EF4-FFF2-40B4-BE49-F238E27FC236}">
                    <a16:creationId xmlns:a16="http://schemas.microsoft.com/office/drawing/2014/main" id="{D6015DCC-1B54-4259-BCD0-D96E9A064A32}"/>
                  </a:ext>
                </a:extLst>
              </p:cNvPr>
              <p:cNvSpPr txBox="1"/>
              <p:nvPr/>
            </p:nvSpPr>
            <p:spPr>
              <a:xfrm>
                <a:off x="9353198" y="4539130"/>
                <a:ext cx="13749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Production</a:t>
                </a:r>
              </a:p>
            </p:txBody>
          </p:sp>
        </p:grpSp>
        <p:grpSp>
          <p:nvGrpSpPr>
            <p:cNvPr id="45" name="Group 44">
              <a:extLst>
                <a:ext uri="{FF2B5EF4-FFF2-40B4-BE49-F238E27FC236}">
                  <a16:creationId xmlns:a16="http://schemas.microsoft.com/office/drawing/2014/main" id="{AE0C918C-ED00-4538-815E-A2012CA7A4DE}"/>
                </a:ext>
              </a:extLst>
            </p:cNvPr>
            <p:cNvGrpSpPr/>
            <p:nvPr/>
          </p:nvGrpSpPr>
          <p:grpSpPr>
            <a:xfrm>
              <a:off x="7906247" y="4846229"/>
              <a:ext cx="1374953" cy="947526"/>
              <a:chOff x="9384181" y="4141605"/>
              <a:chExt cx="1374953" cy="947526"/>
            </a:xfrm>
          </p:grpSpPr>
          <p:pic>
            <p:nvPicPr>
              <p:cNvPr id="49" name="Picture 48" descr="A close up of a logo&#10;&#10;Description automatically generated">
                <a:extLst>
                  <a:ext uri="{FF2B5EF4-FFF2-40B4-BE49-F238E27FC236}">
                    <a16:creationId xmlns:a16="http://schemas.microsoft.com/office/drawing/2014/main" id="{8AF43633-4063-4517-B437-8D8EFE292FC5}"/>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807752" y="4141605"/>
                <a:ext cx="516488" cy="516488"/>
              </a:xfrm>
              <a:prstGeom prst="rect">
                <a:avLst/>
              </a:prstGeom>
            </p:spPr>
          </p:pic>
          <p:sp>
            <p:nvSpPr>
              <p:cNvPr id="50" name="TextBox 49">
                <a:extLst>
                  <a:ext uri="{FF2B5EF4-FFF2-40B4-BE49-F238E27FC236}">
                    <a16:creationId xmlns:a16="http://schemas.microsoft.com/office/drawing/2014/main" id="{36AAB8CE-0863-4D95-81DF-775466CB288B}"/>
                  </a:ext>
                </a:extLst>
              </p:cNvPr>
              <p:cNvSpPr txBox="1"/>
              <p:nvPr/>
            </p:nvSpPr>
            <p:spPr>
              <a:xfrm>
                <a:off x="9384181" y="4572066"/>
                <a:ext cx="13749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Stage</a:t>
                </a:r>
              </a:p>
            </p:txBody>
          </p:sp>
        </p:grpSp>
        <p:grpSp>
          <p:nvGrpSpPr>
            <p:cNvPr id="46" name="Group 45">
              <a:extLst>
                <a:ext uri="{FF2B5EF4-FFF2-40B4-BE49-F238E27FC236}">
                  <a16:creationId xmlns:a16="http://schemas.microsoft.com/office/drawing/2014/main" id="{96345E64-6CE6-4300-92E4-FC6D1C9A8F11}"/>
                </a:ext>
              </a:extLst>
            </p:cNvPr>
            <p:cNvGrpSpPr/>
            <p:nvPr/>
          </p:nvGrpSpPr>
          <p:grpSpPr>
            <a:xfrm>
              <a:off x="7417508" y="3785484"/>
              <a:ext cx="677710" cy="965719"/>
              <a:chOff x="7417508" y="3785484"/>
              <a:chExt cx="677710" cy="965719"/>
            </a:xfrm>
          </p:grpSpPr>
          <p:pic>
            <p:nvPicPr>
              <p:cNvPr id="47" name="Picture 46" descr="A picture containing room, drawing&#10;&#10;Description automatically generated">
                <a:extLst>
                  <a:ext uri="{FF2B5EF4-FFF2-40B4-BE49-F238E27FC236}">
                    <a16:creationId xmlns:a16="http://schemas.microsoft.com/office/drawing/2014/main" id="{5A990EDB-2B0E-494D-8CE2-F1599AEC02FB}"/>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417508" y="3785484"/>
                <a:ext cx="677710" cy="677710"/>
              </a:xfrm>
              <a:prstGeom prst="rect">
                <a:avLst/>
              </a:prstGeom>
            </p:spPr>
          </p:pic>
          <p:sp>
            <p:nvSpPr>
              <p:cNvPr id="48" name="Rectangle 47">
                <a:extLst>
                  <a:ext uri="{FF2B5EF4-FFF2-40B4-BE49-F238E27FC236}">
                    <a16:creationId xmlns:a16="http://schemas.microsoft.com/office/drawing/2014/main" id="{B4AA8E3B-FE70-424E-B17F-7CFB75408A2A}"/>
                  </a:ext>
                </a:extLst>
              </p:cNvPr>
              <p:cNvSpPr/>
              <p:nvPr/>
            </p:nvSpPr>
            <p:spPr>
              <a:xfrm>
                <a:off x="7503231" y="4381871"/>
                <a:ext cx="516488" cy="369332"/>
              </a:xfrm>
              <a:prstGeom prst="rect">
                <a:avLst/>
              </a:prstGeom>
            </p:spPr>
            <p:txBody>
              <a:bodyPr wrap="none">
                <a:spAutoFit/>
              </a:bodyPr>
              <a:lstStyle/>
              <a:p>
                <a:r>
                  <a:rPr lang="en-US" dirty="0">
                    <a:solidFill>
                      <a:srgbClr val="000000"/>
                    </a:solidFill>
                  </a:rPr>
                  <a:t>API</a:t>
                </a:r>
              </a:p>
            </p:txBody>
          </p:sp>
        </p:grpSp>
      </p:grpSp>
      <p:pic>
        <p:nvPicPr>
          <p:cNvPr id="55" name="Picture 54" descr="A picture containing drawing&#10;&#10;Description automatically generated">
            <a:extLst>
              <a:ext uri="{FF2B5EF4-FFF2-40B4-BE49-F238E27FC236}">
                <a16:creationId xmlns:a16="http://schemas.microsoft.com/office/drawing/2014/main" id="{D836072A-F4F7-408D-A1E7-61E51C0D63AD}"/>
              </a:ext>
            </a:extLst>
          </p:cNvPr>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8756978" y="1985749"/>
            <a:ext cx="447918" cy="394214"/>
          </a:xfrm>
          <a:prstGeom prst="rect">
            <a:avLst/>
          </a:prstGeom>
        </p:spPr>
      </p:pic>
      <p:grpSp>
        <p:nvGrpSpPr>
          <p:cNvPr id="56" name="Group 55">
            <a:extLst>
              <a:ext uri="{FF2B5EF4-FFF2-40B4-BE49-F238E27FC236}">
                <a16:creationId xmlns:a16="http://schemas.microsoft.com/office/drawing/2014/main" id="{36A1A9CC-EC3F-4EC2-9285-7A2AE52D360F}"/>
              </a:ext>
            </a:extLst>
          </p:cNvPr>
          <p:cNvGrpSpPr/>
          <p:nvPr/>
        </p:nvGrpSpPr>
        <p:grpSpPr>
          <a:xfrm>
            <a:off x="9612159" y="2018602"/>
            <a:ext cx="2124080" cy="4184829"/>
            <a:chOff x="9605378" y="2112133"/>
            <a:chExt cx="2124080" cy="4184829"/>
          </a:xfrm>
        </p:grpSpPr>
        <p:grpSp>
          <p:nvGrpSpPr>
            <p:cNvPr id="57" name="Group 56">
              <a:extLst>
                <a:ext uri="{FF2B5EF4-FFF2-40B4-BE49-F238E27FC236}">
                  <a16:creationId xmlns:a16="http://schemas.microsoft.com/office/drawing/2014/main" id="{19B5781B-BA20-4969-A78F-93297EAD20F8}"/>
                </a:ext>
              </a:extLst>
            </p:cNvPr>
            <p:cNvGrpSpPr/>
            <p:nvPr/>
          </p:nvGrpSpPr>
          <p:grpSpPr>
            <a:xfrm>
              <a:off x="9605378" y="2112133"/>
              <a:ext cx="2124080" cy="4184829"/>
              <a:chOff x="9626714" y="2014431"/>
              <a:chExt cx="2124080" cy="4184829"/>
            </a:xfrm>
          </p:grpSpPr>
          <p:grpSp>
            <p:nvGrpSpPr>
              <p:cNvPr id="67" name="Group 66">
                <a:extLst>
                  <a:ext uri="{FF2B5EF4-FFF2-40B4-BE49-F238E27FC236}">
                    <a16:creationId xmlns:a16="http://schemas.microsoft.com/office/drawing/2014/main" id="{27B075E2-A47B-4ACE-AEAD-9122AD1E13F2}"/>
                  </a:ext>
                </a:extLst>
              </p:cNvPr>
              <p:cNvGrpSpPr/>
              <p:nvPr/>
            </p:nvGrpSpPr>
            <p:grpSpPr>
              <a:xfrm>
                <a:off x="9636244" y="2014431"/>
                <a:ext cx="2114550" cy="4184829"/>
                <a:chOff x="9568651" y="1961352"/>
                <a:chExt cx="2114550" cy="4754933"/>
              </a:xfrm>
            </p:grpSpPr>
            <p:sp>
              <p:nvSpPr>
                <p:cNvPr id="69" name="Rectangle 68">
                  <a:extLst>
                    <a:ext uri="{FF2B5EF4-FFF2-40B4-BE49-F238E27FC236}">
                      <a16:creationId xmlns:a16="http://schemas.microsoft.com/office/drawing/2014/main" id="{C7873867-FA09-46A6-B880-4ADCE55BE479}"/>
                    </a:ext>
                  </a:extLst>
                </p:cNvPr>
                <p:cNvSpPr/>
                <p:nvPr/>
              </p:nvSpPr>
              <p:spPr bwMode="auto">
                <a:xfrm>
                  <a:off x="9568651" y="1961352"/>
                  <a:ext cx="2114550" cy="4754933"/>
                </a:xfrm>
                <a:prstGeom prst="rect">
                  <a:avLst/>
                </a:prstGeom>
                <a:solidFill>
                  <a:srgbClr val="00B0F0"/>
                </a:solidFill>
                <a:ln>
                  <a:noFill/>
                  <a:headEnd type="none" w="med" len="med"/>
                  <a:tailEnd type="none" w="med" len="med"/>
                </a:ln>
                <a:effectLst>
                  <a:outerShdw blurRad="635000" dist="203200" dir="4200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Azure Sub 2</a:t>
                  </a:r>
                </a:p>
              </p:txBody>
            </p:sp>
            <p:pic>
              <p:nvPicPr>
                <p:cNvPr id="70" name="Picture 69" descr="A picture containing drawing&#10;&#10;Description automatically generated">
                  <a:extLst>
                    <a:ext uri="{FF2B5EF4-FFF2-40B4-BE49-F238E27FC236}">
                      <a16:creationId xmlns:a16="http://schemas.microsoft.com/office/drawing/2014/main" id="{043A0E28-C1AF-43D9-AEF5-C6EE8F71FBB2}"/>
                    </a:ext>
                  </a:extLst>
                </p:cNvPr>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1173802" y="2003378"/>
                  <a:ext cx="447918" cy="447918"/>
                </a:xfrm>
                <a:prstGeom prst="rect">
                  <a:avLst/>
                </a:prstGeom>
              </p:spPr>
            </p:pic>
          </p:grpSp>
          <p:sp>
            <p:nvSpPr>
              <p:cNvPr id="68" name="TextBox 67">
                <a:extLst>
                  <a:ext uri="{FF2B5EF4-FFF2-40B4-BE49-F238E27FC236}">
                    <a16:creationId xmlns:a16="http://schemas.microsoft.com/office/drawing/2014/main" id="{42E033C2-1054-4E60-AE7D-DEBBCB31DDC8}"/>
                  </a:ext>
                </a:extLst>
              </p:cNvPr>
              <p:cNvSpPr txBox="1"/>
              <p:nvPr/>
            </p:nvSpPr>
            <p:spPr>
              <a:xfrm>
                <a:off x="9626714" y="2254307"/>
                <a:ext cx="1531132" cy="871008"/>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0">
                          <a:srgbClr val="FFFFFF"/>
                        </a:gs>
                        <a:gs pos="100000">
                          <a:srgbClr val="FFFFFF"/>
                        </a:gs>
                      </a:gsLst>
                      <a:lin ang="5400000" scaled="0"/>
                    </a:gradFill>
                    <a:ea typeface="Segoe UI" pitchFamily="34" charset="0"/>
                    <a:cs typeface="Segoe UI" pitchFamily="34" charset="0"/>
                  </a:rPr>
                  <a:t>Dev/Test </a:t>
                </a:r>
              </a:p>
              <a:p>
                <a:pPr>
                  <a:lnSpc>
                    <a:spcPct val="90000"/>
                  </a:lnSpc>
                  <a:spcAft>
                    <a:spcPts val="600"/>
                  </a:spcAft>
                </a:pPr>
                <a:endParaRPr lang="en-US" dirty="0" err="1">
                  <a:gradFill>
                    <a:gsLst>
                      <a:gs pos="2917">
                        <a:schemeClr val="tx1"/>
                      </a:gs>
                      <a:gs pos="30000">
                        <a:schemeClr val="tx1"/>
                      </a:gs>
                    </a:gsLst>
                    <a:lin ang="5400000" scaled="0"/>
                  </a:gradFill>
                </a:endParaRPr>
              </a:p>
            </p:txBody>
          </p:sp>
        </p:grpSp>
        <p:grpSp>
          <p:nvGrpSpPr>
            <p:cNvPr id="58" name="Group 57">
              <a:extLst>
                <a:ext uri="{FF2B5EF4-FFF2-40B4-BE49-F238E27FC236}">
                  <a16:creationId xmlns:a16="http://schemas.microsoft.com/office/drawing/2014/main" id="{5B82764A-C7E9-499A-B2FC-A6E2E4170C4A}"/>
                </a:ext>
              </a:extLst>
            </p:cNvPr>
            <p:cNvGrpSpPr/>
            <p:nvPr/>
          </p:nvGrpSpPr>
          <p:grpSpPr>
            <a:xfrm>
              <a:off x="10222503" y="3007745"/>
              <a:ext cx="1030682" cy="994790"/>
              <a:chOff x="10233304" y="2391436"/>
              <a:chExt cx="1030682" cy="994790"/>
            </a:xfrm>
          </p:grpSpPr>
          <p:pic>
            <p:nvPicPr>
              <p:cNvPr id="65" name="Picture 64" descr="A close up of a sign&#10;&#10;Description automatically generated">
                <a:extLst>
                  <a:ext uri="{FF2B5EF4-FFF2-40B4-BE49-F238E27FC236}">
                    <a16:creationId xmlns:a16="http://schemas.microsoft.com/office/drawing/2014/main" id="{1960C85F-E801-4CD1-A493-1DBFC61D57C7}"/>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478291" y="2391436"/>
                <a:ext cx="552877" cy="552877"/>
              </a:xfrm>
              <a:prstGeom prst="rect">
                <a:avLst/>
              </a:prstGeom>
            </p:spPr>
          </p:pic>
          <p:sp>
            <p:nvSpPr>
              <p:cNvPr id="66" name="TextBox 65">
                <a:extLst>
                  <a:ext uri="{FF2B5EF4-FFF2-40B4-BE49-F238E27FC236}">
                    <a16:creationId xmlns:a16="http://schemas.microsoft.com/office/drawing/2014/main" id="{64C75A3A-0F34-4107-83AD-F33C6CFC8394}"/>
                  </a:ext>
                </a:extLst>
              </p:cNvPr>
              <p:cNvSpPr txBox="1"/>
              <p:nvPr/>
            </p:nvSpPr>
            <p:spPr>
              <a:xfrm>
                <a:off x="10233304" y="2869161"/>
                <a:ext cx="1030682"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0000"/>
                    </a:solidFill>
                  </a:rPr>
                  <a:t>Dev DB</a:t>
                </a:r>
              </a:p>
            </p:txBody>
          </p:sp>
        </p:grpSp>
        <p:grpSp>
          <p:nvGrpSpPr>
            <p:cNvPr id="59" name="Group 58">
              <a:extLst>
                <a:ext uri="{FF2B5EF4-FFF2-40B4-BE49-F238E27FC236}">
                  <a16:creationId xmlns:a16="http://schemas.microsoft.com/office/drawing/2014/main" id="{09F10BD5-9039-42FC-B2D6-1A048C5B944C}"/>
                </a:ext>
              </a:extLst>
            </p:cNvPr>
            <p:cNvGrpSpPr/>
            <p:nvPr/>
          </p:nvGrpSpPr>
          <p:grpSpPr>
            <a:xfrm>
              <a:off x="10121852" y="5097795"/>
              <a:ext cx="1207354" cy="995900"/>
              <a:chOff x="9949334" y="4111275"/>
              <a:chExt cx="1207354" cy="995900"/>
            </a:xfrm>
          </p:grpSpPr>
          <p:pic>
            <p:nvPicPr>
              <p:cNvPr id="63" name="Picture 62" descr="A close up of a logo&#10;&#10;Description automatically generated">
                <a:extLst>
                  <a:ext uri="{FF2B5EF4-FFF2-40B4-BE49-F238E27FC236}">
                    <a16:creationId xmlns:a16="http://schemas.microsoft.com/office/drawing/2014/main" id="{9497AE05-C7C8-4B26-8FC3-6ED7FD981ABD}"/>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269488" y="4111275"/>
                <a:ext cx="528523" cy="528523"/>
              </a:xfrm>
              <a:prstGeom prst="rect">
                <a:avLst/>
              </a:prstGeom>
            </p:spPr>
          </p:pic>
          <p:sp>
            <p:nvSpPr>
              <p:cNvPr id="64" name="TextBox 63">
                <a:extLst>
                  <a:ext uri="{FF2B5EF4-FFF2-40B4-BE49-F238E27FC236}">
                    <a16:creationId xmlns:a16="http://schemas.microsoft.com/office/drawing/2014/main" id="{BAE43D72-6140-4E4A-B474-06CD9DB2D619}"/>
                  </a:ext>
                </a:extLst>
              </p:cNvPr>
              <p:cNvSpPr txBox="1"/>
              <p:nvPr/>
            </p:nvSpPr>
            <p:spPr>
              <a:xfrm>
                <a:off x="9949334" y="4590110"/>
                <a:ext cx="120735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Dev/Test</a:t>
                </a:r>
              </a:p>
            </p:txBody>
          </p:sp>
        </p:grpSp>
        <p:grpSp>
          <p:nvGrpSpPr>
            <p:cNvPr id="60" name="Group 59">
              <a:extLst>
                <a:ext uri="{FF2B5EF4-FFF2-40B4-BE49-F238E27FC236}">
                  <a16:creationId xmlns:a16="http://schemas.microsoft.com/office/drawing/2014/main" id="{A55AE95B-63CF-4DDB-9175-B27907BA8398}"/>
                </a:ext>
              </a:extLst>
            </p:cNvPr>
            <p:cNvGrpSpPr/>
            <p:nvPr/>
          </p:nvGrpSpPr>
          <p:grpSpPr>
            <a:xfrm>
              <a:off x="10366597" y="3978172"/>
              <a:ext cx="677710" cy="965719"/>
              <a:chOff x="10366597" y="3978172"/>
              <a:chExt cx="677710" cy="965719"/>
            </a:xfrm>
          </p:grpSpPr>
          <p:pic>
            <p:nvPicPr>
              <p:cNvPr id="61" name="Picture 60" descr="A picture containing room, drawing&#10;&#10;Description automatically generated">
                <a:extLst>
                  <a:ext uri="{FF2B5EF4-FFF2-40B4-BE49-F238E27FC236}">
                    <a16:creationId xmlns:a16="http://schemas.microsoft.com/office/drawing/2014/main" id="{5778F063-E720-43CF-B858-7E433215B519}"/>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366597" y="3978172"/>
                <a:ext cx="677710" cy="677710"/>
              </a:xfrm>
              <a:prstGeom prst="rect">
                <a:avLst/>
              </a:prstGeom>
            </p:spPr>
          </p:pic>
          <p:sp>
            <p:nvSpPr>
              <p:cNvPr id="62" name="Rectangle 61">
                <a:extLst>
                  <a:ext uri="{FF2B5EF4-FFF2-40B4-BE49-F238E27FC236}">
                    <a16:creationId xmlns:a16="http://schemas.microsoft.com/office/drawing/2014/main" id="{F0EA5292-7161-4EFA-81D7-F3B9B0B7BDFA}"/>
                  </a:ext>
                </a:extLst>
              </p:cNvPr>
              <p:cNvSpPr/>
              <p:nvPr/>
            </p:nvSpPr>
            <p:spPr>
              <a:xfrm>
                <a:off x="10452320" y="4574559"/>
                <a:ext cx="516488" cy="369332"/>
              </a:xfrm>
              <a:prstGeom prst="rect">
                <a:avLst/>
              </a:prstGeom>
            </p:spPr>
            <p:txBody>
              <a:bodyPr wrap="none">
                <a:spAutoFit/>
              </a:bodyPr>
              <a:lstStyle/>
              <a:p>
                <a:r>
                  <a:rPr lang="en-US" dirty="0">
                    <a:solidFill>
                      <a:srgbClr val="000000"/>
                    </a:solidFill>
                  </a:rPr>
                  <a:t>API</a:t>
                </a:r>
              </a:p>
            </p:txBody>
          </p:sp>
        </p:grpSp>
      </p:grpSp>
      <p:cxnSp>
        <p:nvCxnSpPr>
          <p:cNvPr id="71" name="Straight Arrow Connector 70">
            <a:extLst>
              <a:ext uri="{FF2B5EF4-FFF2-40B4-BE49-F238E27FC236}">
                <a16:creationId xmlns:a16="http://schemas.microsoft.com/office/drawing/2014/main" id="{D4DEBB68-DE8B-4F11-A540-190906F40FB9}"/>
              </a:ext>
            </a:extLst>
          </p:cNvPr>
          <p:cNvCxnSpPr>
            <a:cxnSpLocks/>
            <a:stCxn id="47" idx="1"/>
            <a:endCxn id="28" idx="3"/>
          </p:cNvCxnSpPr>
          <p:nvPr/>
        </p:nvCxnSpPr>
        <p:spPr>
          <a:xfrm flipH="1">
            <a:off x="5561242" y="4303408"/>
            <a:ext cx="1855413" cy="460799"/>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C14CB80-BB3D-4C87-9A7B-E20E2A1C3714}"/>
              </a:ext>
            </a:extLst>
          </p:cNvPr>
          <p:cNvCxnSpPr>
            <a:cxnSpLocks/>
            <a:stCxn id="51" idx="1"/>
            <a:endCxn id="28" idx="3"/>
          </p:cNvCxnSpPr>
          <p:nvPr/>
        </p:nvCxnSpPr>
        <p:spPr>
          <a:xfrm flipH="1" flipV="1">
            <a:off x="5561242" y="4764207"/>
            <a:ext cx="1142047" cy="487397"/>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6DAE458E-F6C7-43B0-A638-87B6DE5729B2}"/>
              </a:ext>
            </a:extLst>
          </p:cNvPr>
          <p:cNvSpPr/>
          <p:nvPr/>
        </p:nvSpPr>
        <p:spPr bwMode="auto">
          <a:xfrm>
            <a:off x="326845" y="4089940"/>
            <a:ext cx="2565132" cy="1021884"/>
          </a:xfrm>
          <a:prstGeom prst="rect">
            <a:avLst/>
          </a:prstGeom>
          <a:solidFill>
            <a:schemeClr val="bg1">
              <a:lumMod val="20000"/>
              <a:lumOff val="80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b="1" dirty="0">
                <a:solidFill>
                  <a:schemeClr val="bg1">
                    <a:lumMod val="50000"/>
                  </a:schemeClr>
                </a:solidFill>
                <a:ea typeface="Segoe UI" pitchFamily="34" charset="0"/>
                <a:cs typeface="Segoe UI" pitchFamily="34" charset="0"/>
              </a:rPr>
              <a:t>External Partners (B2B)</a:t>
            </a:r>
          </a:p>
        </p:txBody>
      </p:sp>
      <p:cxnSp>
        <p:nvCxnSpPr>
          <p:cNvPr id="74" name="Straight Arrow Connector 125">
            <a:extLst>
              <a:ext uri="{FF2B5EF4-FFF2-40B4-BE49-F238E27FC236}">
                <a16:creationId xmlns:a16="http://schemas.microsoft.com/office/drawing/2014/main" id="{9FFDF203-F11F-4212-9B28-C0EDCFDF1EF0}"/>
              </a:ext>
            </a:extLst>
          </p:cNvPr>
          <p:cNvCxnSpPr>
            <a:cxnSpLocks/>
            <a:stCxn id="75" idx="3"/>
            <a:endCxn id="28" idx="1"/>
          </p:cNvCxnSpPr>
          <p:nvPr/>
        </p:nvCxnSpPr>
        <p:spPr>
          <a:xfrm flipV="1">
            <a:off x="906674" y="4764207"/>
            <a:ext cx="2767076" cy="1"/>
          </a:xfrm>
          <a:prstGeom prst="bentConnector3">
            <a:avLst>
              <a:gd name="adj1" fmla="val 50000"/>
            </a:avLst>
          </a:prstGeom>
          <a:ln w="41275">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5" name="Picture 74" descr="A picture containing drawing&#10;&#10;Description automatically generated">
            <a:extLst>
              <a:ext uri="{FF2B5EF4-FFF2-40B4-BE49-F238E27FC236}">
                <a16:creationId xmlns:a16="http://schemas.microsoft.com/office/drawing/2014/main" id="{46F80FF0-33AB-4E78-BCBE-E3924221946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7427" y="4554584"/>
            <a:ext cx="419247" cy="419247"/>
          </a:xfrm>
          <a:prstGeom prst="rect">
            <a:avLst/>
          </a:prstGeom>
        </p:spPr>
      </p:pic>
      <p:pic>
        <p:nvPicPr>
          <p:cNvPr id="76" name="Picture 75" descr="A picture containing drawing&#10;&#10;Description automatically generated">
            <a:extLst>
              <a:ext uri="{FF2B5EF4-FFF2-40B4-BE49-F238E27FC236}">
                <a16:creationId xmlns:a16="http://schemas.microsoft.com/office/drawing/2014/main" id="{A709D837-95BD-4191-8E1B-29F79D486EF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5388" y="5855441"/>
            <a:ext cx="419247" cy="419247"/>
          </a:xfrm>
          <a:prstGeom prst="rect">
            <a:avLst/>
          </a:prstGeom>
        </p:spPr>
      </p:pic>
      <p:cxnSp>
        <p:nvCxnSpPr>
          <p:cNvPr id="77" name="Straight Arrow Connector 76">
            <a:extLst>
              <a:ext uri="{FF2B5EF4-FFF2-40B4-BE49-F238E27FC236}">
                <a16:creationId xmlns:a16="http://schemas.microsoft.com/office/drawing/2014/main" id="{3010B1A0-BCC2-4646-9232-F38523A2A4B0}"/>
              </a:ext>
            </a:extLst>
          </p:cNvPr>
          <p:cNvCxnSpPr>
            <a:cxnSpLocks/>
            <a:stCxn id="76" idx="3"/>
            <a:endCxn id="28" idx="1"/>
          </p:cNvCxnSpPr>
          <p:nvPr/>
        </p:nvCxnSpPr>
        <p:spPr>
          <a:xfrm flipV="1">
            <a:off x="894635" y="4764207"/>
            <a:ext cx="2779115" cy="1300858"/>
          </a:xfrm>
          <a:prstGeom prst="bentConnector3">
            <a:avLst>
              <a:gd name="adj1" fmla="val 85317"/>
            </a:avLst>
          </a:prstGeom>
          <a:ln w="41275">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5B111A5-0EFA-4668-AFA7-F8BF3D20F933}"/>
              </a:ext>
            </a:extLst>
          </p:cNvPr>
          <p:cNvSpPr txBox="1"/>
          <p:nvPr/>
        </p:nvSpPr>
        <p:spPr>
          <a:xfrm>
            <a:off x="1036625" y="4159285"/>
            <a:ext cx="1555068" cy="947952"/>
          </a:xfrm>
          <a:prstGeom prst="rect">
            <a:avLst/>
          </a:prstGeom>
          <a:noFill/>
        </p:spPr>
        <p:txBody>
          <a:bodyPr wrap="square" lIns="182880" tIns="146304" rIns="182880" bIns="146304" rtlCol="0">
            <a:spAutoFit/>
          </a:bodyPr>
          <a:lstStyle/>
          <a:p>
            <a:pPr>
              <a:lnSpc>
                <a:spcPct val="90000"/>
              </a:lnSpc>
              <a:spcAft>
                <a:spcPts val="600"/>
              </a:spcAft>
            </a:pPr>
            <a:endParaRPr lang="en-US" sz="1200" dirty="0">
              <a:solidFill>
                <a:schemeClr val="bg1">
                  <a:lumMod val="50000"/>
                </a:schemeClr>
              </a:solidFill>
            </a:endParaRPr>
          </a:p>
          <a:p>
            <a:pPr>
              <a:lnSpc>
                <a:spcPct val="90000"/>
              </a:lnSpc>
              <a:spcAft>
                <a:spcPts val="600"/>
              </a:spcAft>
            </a:pPr>
            <a:r>
              <a:rPr lang="en-US" sz="1200" dirty="0">
                <a:solidFill>
                  <a:schemeClr val="bg1">
                    <a:lumMod val="50000"/>
                  </a:schemeClr>
                </a:solidFill>
              </a:rPr>
              <a:t>Personalization </a:t>
            </a:r>
          </a:p>
          <a:p>
            <a:pPr>
              <a:lnSpc>
                <a:spcPct val="90000"/>
              </a:lnSpc>
              <a:spcAft>
                <a:spcPts val="600"/>
              </a:spcAft>
            </a:pPr>
            <a:r>
              <a:rPr lang="en-US" sz="1200" dirty="0">
                <a:solidFill>
                  <a:schemeClr val="bg1">
                    <a:lumMod val="50000"/>
                  </a:schemeClr>
                </a:solidFill>
              </a:rPr>
              <a:t>and Membership</a:t>
            </a:r>
          </a:p>
        </p:txBody>
      </p:sp>
      <p:sp>
        <p:nvSpPr>
          <p:cNvPr id="79" name="TextBox 78">
            <a:extLst>
              <a:ext uri="{FF2B5EF4-FFF2-40B4-BE49-F238E27FC236}">
                <a16:creationId xmlns:a16="http://schemas.microsoft.com/office/drawing/2014/main" id="{4B7B376E-3FF1-4930-A75C-5EE9CFFCB910}"/>
              </a:ext>
            </a:extLst>
          </p:cNvPr>
          <p:cNvSpPr txBox="1"/>
          <p:nvPr/>
        </p:nvSpPr>
        <p:spPr>
          <a:xfrm>
            <a:off x="986050" y="5704483"/>
            <a:ext cx="1563910" cy="947952"/>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lumMod val="50000"/>
                  </a:schemeClr>
                </a:solidFill>
              </a:rPr>
              <a:t>Anonymous /</a:t>
            </a:r>
          </a:p>
          <a:p>
            <a:pPr>
              <a:lnSpc>
                <a:spcPct val="90000"/>
              </a:lnSpc>
              <a:spcAft>
                <a:spcPts val="600"/>
              </a:spcAft>
            </a:pPr>
            <a:r>
              <a:rPr lang="en-US" sz="1200" dirty="0">
                <a:solidFill>
                  <a:schemeClr val="bg1">
                    <a:lumMod val="50000"/>
                  </a:schemeClr>
                </a:solidFill>
              </a:rPr>
              <a:t>Personalization </a:t>
            </a:r>
          </a:p>
          <a:p>
            <a:pPr>
              <a:lnSpc>
                <a:spcPct val="90000"/>
              </a:lnSpc>
              <a:spcAft>
                <a:spcPts val="600"/>
              </a:spcAft>
            </a:pPr>
            <a:r>
              <a:rPr lang="en-US" sz="1200" dirty="0">
                <a:solidFill>
                  <a:schemeClr val="bg1">
                    <a:lumMod val="50000"/>
                  </a:schemeClr>
                </a:solidFill>
              </a:rPr>
              <a:t>and Membership</a:t>
            </a:r>
          </a:p>
        </p:txBody>
      </p:sp>
    </p:spTree>
    <p:extLst>
      <p:ext uri="{BB962C8B-B14F-4D97-AF65-F5344CB8AC3E}">
        <p14:creationId xmlns:p14="http://schemas.microsoft.com/office/powerpoint/2010/main" val="40670638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80B73-3849-4AE8-9C9C-7C7A78F7B374}"/>
              </a:ext>
            </a:extLst>
          </p:cNvPr>
          <p:cNvSpPr>
            <a:spLocks noGrp="1"/>
          </p:cNvSpPr>
          <p:nvPr>
            <p:ph type="title"/>
          </p:nvPr>
        </p:nvSpPr>
        <p:spPr/>
        <p:txBody>
          <a:bodyPr/>
          <a:lstStyle/>
          <a:p>
            <a:r>
              <a:rPr lang="en-US" dirty="0"/>
              <a:t>Step 2:  Design the Solution</a:t>
            </a:r>
          </a:p>
        </p:txBody>
      </p:sp>
      <p:sp>
        <p:nvSpPr>
          <p:cNvPr id="5" name="Content Placeholder 4">
            <a:extLst>
              <a:ext uri="{FF2B5EF4-FFF2-40B4-BE49-F238E27FC236}">
                <a16:creationId xmlns:a16="http://schemas.microsoft.com/office/drawing/2014/main" id="{23C926FD-DCE7-42CA-AA84-FD513E848C64}"/>
              </a:ext>
            </a:extLst>
          </p:cNvPr>
          <p:cNvSpPr>
            <a:spLocks noGrp="1"/>
          </p:cNvSpPr>
          <p:nvPr>
            <p:ph sz="quarter" idx="10"/>
          </p:nvPr>
        </p:nvSpPr>
        <p:spPr>
          <a:xfrm>
            <a:off x="584200" y="1435100"/>
            <a:ext cx="11179175" cy="4739759"/>
          </a:xfrm>
        </p:spPr>
        <p:txBody>
          <a:bodyPr/>
          <a:lstStyle/>
          <a:p>
            <a:r>
              <a:rPr lang="en-US" b="1" dirty="0"/>
              <a:t>Outcome </a:t>
            </a:r>
          </a:p>
          <a:p>
            <a:r>
              <a:rPr lang="en-US" dirty="0"/>
              <a:t>In this whiteboard design session, you work with a group to design a solution for delivering modern application featureset using Secure Cloud best practices.</a:t>
            </a:r>
          </a:p>
          <a:p>
            <a:endParaRPr lang="en-US" dirty="0"/>
          </a:p>
          <a:p>
            <a:r>
              <a:rPr lang="en-US" dirty="0"/>
              <a:t>On completion of this whiteboard design session, your new awareness of Microsoft Security Best Practices will enhance your ability to design and deliver a secure cloud solution.</a:t>
            </a:r>
          </a:p>
          <a:p>
            <a:endParaRPr lang="en-US" b="1" dirty="0"/>
          </a:p>
          <a:p>
            <a:r>
              <a:rPr lang="en-US" b="1" dirty="0"/>
              <a:t>Timeframe: </a:t>
            </a:r>
            <a:r>
              <a:rPr lang="en-US" dirty="0"/>
              <a:t>60 minutes</a:t>
            </a:r>
          </a:p>
        </p:txBody>
      </p:sp>
    </p:spTree>
    <p:extLst>
      <p:ext uri="{BB962C8B-B14F-4D97-AF65-F5344CB8AC3E}">
        <p14:creationId xmlns:p14="http://schemas.microsoft.com/office/powerpoint/2010/main" val="28445877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F0D37-5FF7-400A-A318-E5656519DCBD}"/>
              </a:ext>
            </a:extLst>
          </p:cNvPr>
          <p:cNvSpPr>
            <a:spLocks noGrp="1"/>
          </p:cNvSpPr>
          <p:nvPr>
            <p:ph type="title"/>
          </p:nvPr>
        </p:nvSpPr>
        <p:spPr/>
        <p:txBody>
          <a:bodyPr/>
          <a:lstStyle/>
          <a:p>
            <a:r>
              <a:rPr lang="en-US" dirty="0"/>
              <a:t>Preferred Target Audience</a:t>
            </a:r>
          </a:p>
        </p:txBody>
      </p:sp>
      <p:sp>
        <p:nvSpPr>
          <p:cNvPr id="3" name="Content Placeholder 2">
            <a:extLst>
              <a:ext uri="{FF2B5EF4-FFF2-40B4-BE49-F238E27FC236}">
                <a16:creationId xmlns:a16="http://schemas.microsoft.com/office/drawing/2014/main" id="{F9CF08D7-CD9F-4A42-82F3-AA17C4486988}"/>
              </a:ext>
            </a:extLst>
          </p:cNvPr>
          <p:cNvSpPr>
            <a:spLocks noGrp="1"/>
          </p:cNvSpPr>
          <p:nvPr>
            <p:ph sz="quarter" idx="10"/>
          </p:nvPr>
        </p:nvSpPr>
        <p:spPr>
          <a:xfrm>
            <a:off x="584200" y="1435100"/>
            <a:ext cx="11018838" cy="3964162"/>
          </a:xfrm>
        </p:spPr>
        <p:txBody>
          <a:bodyPr/>
          <a:lstStyle/>
          <a:p>
            <a:pPr marL="336145" lvl="1" indent="0">
              <a:buNone/>
            </a:pPr>
            <a:r>
              <a:rPr lang="en-US" sz="2800" dirty="0">
                <a:cs typeface="Segoe UI Semilight" panose="020B0402040204020203" pitchFamily="34" charset="0"/>
              </a:rPr>
              <a:t>The target audience consists of executive sponsors and the primary stakeholders in the field:</a:t>
            </a:r>
          </a:p>
          <a:p>
            <a:pPr marL="457200" indent="-457200">
              <a:buFont typeface="Arial" panose="020B0604020202020204" pitchFamily="34" charset="0"/>
              <a:buChar char="•"/>
            </a:pPr>
            <a:r>
              <a:rPr lang="en-US" dirty="0"/>
              <a:t>Susan Johnson (CEO)</a:t>
            </a:r>
          </a:p>
          <a:p>
            <a:pPr marL="457200" indent="-457200">
              <a:buFont typeface="Arial" panose="020B0604020202020204" pitchFamily="34" charset="0"/>
              <a:buChar char="•"/>
            </a:pPr>
            <a:r>
              <a:rPr lang="en-US" dirty="0"/>
              <a:t>Darren Cross (CFO)</a:t>
            </a:r>
          </a:p>
          <a:p>
            <a:pPr marL="457200" indent="-457200">
              <a:buFont typeface="Arial" panose="020B0604020202020204" pitchFamily="34" charset="0"/>
              <a:buChar char="•"/>
            </a:pPr>
            <a:r>
              <a:rPr lang="en-US" dirty="0"/>
              <a:t>Jessica Sams, CIO/DPO</a:t>
            </a:r>
          </a:p>
          <a:p>
            <a:pPr marL="457200" indent="-457200">
              <a:buFont typeface="Arial" panose="020B0604020202020204" pitchFamily="34" charset="0"/>
              <a:buChar char="•"/>
            </a:pPr>
            <a:r>
              <a:rPr lang="en-US" dirty="0"/>
              <a:t>Jason Ming VP of IT Operations</a:t>
            </a:r>
          </a:p>
          <a:p>
            <a:pPr marL="457200" indent="-457200">
              <a:buFont typeface="Arial" panose="020B0604020202020204" pitchFamily="34" charset="0"/>
              <a:buChar char="•"/>
            </a:pPr>
            <a:r>
              <a:rPr lang="en-US" dirty="0"/>
              <a:t>Dave Stone, Lead Development Engineer</a:t>
            </a:r>
          </a:p>
          <a:p>
            <a:endParaRPr lang="en-US" dirty="0"/>
          </a:p>
        </p:txBody>
      </p:sp>
    </p:spTree>
    <p:extLst>
      <p:ext uri="{BB962C8B-B14F-4D97-AF65-F5344CB8AC3E}">
        <p14:creationId xmlns:p14="http://schemas.microsoft.com/office/powerpoint/2010/main" val="32172716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F9A0-ABA7-41BB-900F-CD80FEA29AF8}"/>
              </a:ext>
            </a:extLst>
          </p:cNvPr>
          <p:cNvSpPr>
            <a:spLocks noGrp="1"/>
          </p:cNvSpPr>
          <p:nvPr>
            <p:ph type="title"/>
          </p:nvPr>
        </p:nvSpPr>
        <p:spPr/>
        <p:txBody>
          <a:bodyPr/>
          <a:lstStyle/>
          <a:p>
            <a:r>
              <a:rPr lang="en-US" dirty="0"/>
              <a:t>Unified Identity Management</a:t>
            </a:r>
          </a:p>
        </p:txBody>
      </p:sp>
    </p:spTree>
    <p:extLst>
      <p:ext uri="{BB962C8B-B14F-4D97-AF65-F5344CB8AC3E}">
        <p14:creationId xmlns:p14="http://schemas.microsoft.com/office/powerpoint/2010/main" val="3492832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C82E6-EBC3-4123-B02E-7ADBD1C2E04C}"/>
              </a:ext>
            </a:extLst>
          </p:cNvPr>
          <p:cNvSpPr>
            <a:spLocks noGrp="1"/>
          </p:cNvSpPr>
          <p:nvPr>
            <p:ph type="title"/>
          </p:nvPr>
        </p:nvSpPr>
        <p:spPr>
          <a:xfrm>
            <a:off x="588263" y="457200"/>
            <a:ext cx="11018520" cy="553998"/>
          </a:xfrm>
        </p:spPr>
        <p:txBody>
          <a:bodyPr/>
          <a:lstStyle/>
          <a:p>
            <a:r>
              <a:rPr lang="en-US" dirty="0"/>
              <a:t>Unified Identity: Simple, Flexible, Secure Connectivity </a:t>
            </a:r>
          </a:p>
        </p:txBody>
      </p:sp>
      <p:pic>
        <p:nvPicPr>
          <p:cNvPr id="52" name="Picture 51">
            <a:extLst>
              <a:ext uri="{FF2B5EF4-FFF2-40B4-BE49-F238E27FC236}">
                <a16:creationId xmlns:a16="http://schemas.microsoft.com/office/drawing/2014/main" id="{39FC3F43-16A2-473F-9303-D7665907BFFF}"/>
              </a:ext>
            </a:extLst>
          </p:cNvPr>
          <p:cNvPicPr>
            <a:picLocks noChangeAspect="1"/>
          </p:cNvPicPr>
          <p:nvPr/>
        </p:nvPicPr>
        <p:blipFill>
          <a:blip r:embed="rId2"/>
          <a:stretch>
            <a:fillRect/>
          </a:stretch>
        </p:blipFill>
        <p:spPr>
          <a:xfrm rot="10800000">
            <a:off x="266920" y="3979566"/>
            <a:ext cx="11723624" cy="2421234"/>
          </a:xfrm>
          <a:prstGeom prst="rect">
            <a:avLst/>
          </a:prstGeom>
        </p:spPr>
      </p:pic>
      <p:sp>
        <p:nvSpPr>
          <p:cNvPr id="53" name="Arrow: Right 52">
            <a:extLst>
              <a:ext uri="{FF2B5EF4-FFF2-40B4-BE49-F238E27FC236}">
                <a16:creationId xmlns:a16="http://schemas.microsoft.com/office/drawing/2014/main" id="{0914D419-B977-4B08-BBF8-A7069DE1633C}"/>
              </a:ext>
            </a:extLst>
          </p:cNvPr>
          <p:cNvSpPr/>
          <p:nvPr/>
        </p:nvSpPr>
        <p:spPr bwMode="auto">
          <a:xfrm rot="5400000">
            <a:off x="5609108" y="3040116"/>
            <a:ext cx="876976" cy="760089"/>
          </a:xfrm>
          <a:prstGeom prst="rightArrow">
            <a:avLst/>
          </a:prstGeom>
          <a:gradFill flip="none" rotWithShape="1">
            <a:gsLst>
              <a:gs pos="67000">
                <a:schemeClr val="accent4">
                  <a:lumMod val="5000"/>
                  <a:lumOff val="95000"/>
                </a:schemeClr>
              </a:gs>
              <a:gs pos="32000">
                <a:srgbClr val="AED9E9"/>
              </a:gs>
              <a:gs pos="17000">
                <a:srgbClr val="61AEE1"/>
              </a:gs>
              <a:gs pos="2000">
                <a:srgbClr val="0076D3"/>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Isosceles Triangle 53">
            <a:extLst>
              <a:ext uri="{FF2B5EF4-FFF2-40B4-BE49-F238E27FC236}">
                <a16:creationId xmlns:a16="http://schemas.microsoft.com/office/drawing/2014/main" id="{0A573EB5-8D16-4F52-960F-1B7F37C55C13}"/>
              </a:ext>
            </a:extLst>
          </p:cNvPr>
          <p:cNvSpPr/>
          <p:nvPr/>
        </p:nvSpPr>
        <p:spPr bwMode="auto">
          <a:xfrm rot="10800000">
            <a:off x="169645" y="1733122"/>
            <a:ext cx="11724675" cy="1777977"/>
          </a:xfrm>
          <a:prstGeom prst="triangle">
            <a:avLst>
              <a:gd name="adj" fmla="val 50000"/>
            </a:avLst>
          </a:prstGeom>
          <a:gradFill flip="none" rotWithShape="1">
            <a:gsLst>
              <a:gs pos="3000">
                <a:srgbClr val="CFE9F4"/>
              </a:gs>
              <a:gs pos="18000">
                <a:srgbClr val="E0F1FA"/>
              </a:gs>
              <a:gs pos="100000">
                <a:schemeClr val="accent4">
                  <a:lumMod val="5000"/>
                  <a:lumOff val="95000"/>
                </a:schemeClr>
              </a:gs>
              <a:gs pos="50000">
                <a:srgbClr val="7EBEE4"/>
              </a:gs>
              <a:gs pos="40000">
                <a:srgbClr val="AED9E9"/>
              </a:gs>
              <a:gs pos="85720">
                <a:srgbClr val="ACD5F1"/>
              </a:gs>
              <a:gs pos="61000">
                <a:srgbClr val="61AEE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4">
            <a:extLst>
              <a:ext uri="{FF2B5EF4-FFF2-40B4-BE49-F238E27FC236}">
                <a16:creationId xmlns:a16="http://schemas.microsoft.com/office/drawing/2014/main" id="{D962F5E5-97DA-4B7B-BA53-98464F0AE5C8}"/>
              </a:ext>
            </a:extLst>
          </p:cNvPr>
          <p:cNvGrpSpPr/>
          <p:nvPr/>
        </p:nvGrpSpPr>
        <p:grpSpPr>
          <a:xfrm>
            <a:off x="169646" y="3455410"/>
            <a:ext cx="11834123" cy="1204911"/>
            <a:chOff x="169646" y="4473462"/>
            <a:chExt cx="11834123" cy="1204911"/>
          </a:xfrm>
        </p:grpSpPr>
        <p:sp>
          <p:nvSpPr>
            <p:cNvPr id="56" name="Arrow: Right 55">
              <a:extLst>
                <a:ext uri="{FF2B5EF4-FFF2-40B4-BE49-F238E27FC236}">
                  <a16:creationId xmlns:a16="http://schemas.microsoft.com/office/drawing/2014/main" id="{A1BC10DB-4E9A-44A1-9AB5-B929FA1B059D}"/>
                </a:ext>
              </a:extLst>
            </p:cNvPr>
            <p:cNvSpPr/>
            <p:nvPr/>
          </p:nvSpPr>
          <p:spPr bwMode="auto">
            <a:xfrm>
              <a:off x="9900046" y="4918333"/>
              <a:ext cx="2055632" cy="659435"/>
            </a:xfrm>
            <a:prstGeom prst="rightArrow">
              <a:avLst/>
            </a:prstGeom>
            <a:gradFill flip="none" rotWithShape="1">
              <a:gsLst>
                <a:gs pos="96000">
                  <a:srgbClr val="F1F1F1"/>
                </a:gs>
                <a:gs pos="26000">
                  <a:srgbClr val="AED9E9"/>
                </a:gs>
                <a:gs pos="15000">
                  <a:srgbClr val="61AEE1"/>
                </a:gs>
                <a:gs pos="3000">
                  <a:srgbClr val="0078D7"/>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Arrow: Right 56">
              <a:extLst>
                <a:ext uri="{FF2B5EF4-FFF2-40B4-BE49-F238E27FC236}">
                  <a16:creationId xmlns:a16="http://schemas.microsoft.com/office/drawing/2014/main" id="{C3E8786F-3757-4276-A1BD-DD3D85338EEE}"/>
                </a:ext>
              </a:extLst>
            </p:cNvPr>
            <p:cNvSpPr/>
            <p:nvPr/>
          </p:nvSpPr>
          <p:spPr bwMode="auto">
            <a:xfrm>
              <a:off x="266919" y="4900753"/>
              <a:ext cx="2007373" cy="659435"/>
            </a:xfrm>
            <a:prstGeom prst="rightArrow">
              <a:avLst/>
            </a:prstGeom>
            <a:gradFill flip="none" rotWithShape="1">
              <a:gsLst>
                <a:gs pos="0">
                  <a:schemeClr val="accent4">
                    <a:lumMod val="5000"/>
                    <a:lumOff val="95000"/>
                  </a:schemeClr>
                </a:gs>
                <a:gs pos="77000">
                  <a:srgbClr val="AED9E9"/>
                </a:gs>
                <a:gs pos="89000">
                  <a:srgbClr val="61AEE1"/>
                </a:gs>
                <a:gs pos="100000">
                  <a:srgbClr val="0078D7"/>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8BF9B018-734B-4F10-B60F-1DA12E9B748C}"/>
                </a:ext>
              </a:extLst>
            </p:cNvPr>
            <p:cNvGrpSpPr/>
            <p:nvPr/>
          </p:nvGrpSpPr>
          <p:grpSpPr>
            <a:xfrm>
              <a:off x="2291952" y="4473462"/>
              <a:ext cx="7608095" cy="1204911"/>
              <a:chOff x="1909760" y="4210054"/>
              <a:chExt cx="8372478" cy="1204911"/>
            </a:xfrm>
          </p:grpSpPr>
          <p:sp>
            <p:nvSpPr>
              <p:cNvPr id="61" name="Rectangle 60">
                <a:extLst>
                  <a:ext uri="{FF2B5EF4-FFF2-40B4-BE49-F238E27FC236}">
                    <a16:creationId xmlns:a16="http://schemas.microsoft.com/office/drawing/2014/main" id="{792F75B5-025E-4B1C-A60E-2138BCF2E359}"/>
                  </a:ext>
                </a:extLst>
              </p:cNvPr>
              <p:cNvSpPr/>
              <p:nvPr/>
            </p:nvSpPr>
            <p:spPr bwMode="auto">
              <a:xfrm>
                <a:off x="1909760" y="4948237"/>
                <a:ext cx="8372477" cy="466728"/>
              </a:xfrm>
              <a:prstGeom prst="rect">
                <a:avLst/>
              </a:prstGeom>
              <a:solidFill>
                <a:schemeClr val="accent6">
                  <a:lumMod val="10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Enterprise Mobility + Security       Azure Cloud       </a:t>
                </a:r>
                <a:r>
                  <a:rPr lang="en-US" sz="1600" dirty="0" err="1">
                    <a:solidFill>
                      <a:schemeClr val="bg1"/>
                    </a:solidFill>
                    <a:ea typeface="Segoe UI" pitchFamily="34" charset="0"/>
                    <a:cs typeface="Segoe UI" pitchFamily="34" charset="0"/>
                  </a:rPr>
                  <a:t>M365</a:t>
                </a:r>
                <a:r>
                  <a:rPr lang="en-US" sz="1600" dirty="0">
                    <a:solidFill>
                      <a:schemeClr val="bg1"/>
                    </a:solidFill>
                    <a:ea typeface="Segoe UI" pitchFamily="34" charset="0"/>
                    <a:cs typeface="Segoe UI" pitchFamily="34" charset="0"/>
                  </a:rPr>
                  <a:t>       Hybrid</a:t>
                </a:r>
              </a:p>
            </p:txBody>
          </p:sp>
          <p:pic>
            <p:nvPicPr>
              <p:cNvPr id="62" name="Picture 61">
                <a:extLst>
                  <a:ext uri="{FF2B5EF4-FFF2-40B4-BE49-F238E27FC236}">
                    <a16:creationId xmlns:a16="http://schemas.microsoft.com/office/drawing/2014/main" id="{BDA88D72-EFC1-4DF7-B52D-B67C0F05992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43000"/>
                        </a14:imgEffect>
                      </a14:imgLayer>
                    </a14:imgProps>
                  </a:ext>
                </a:extLst>
              </a:blip>
              <a:srcRect l="1039" t="11458" r="748" b="8334"/>
              <a:stretch/>
            </p:blipFill>
            <p:spPr>
              <a:xfrm>
                <a:off x="1909762" y="4210054"/>
                <a:ext cx="8372476" cy="733425"/>
              </a:xfrm>
              <a:prstGeom prst="rect">
                <a:avLst/>
              </a:prstGeom>
              <a:effectLst>
                <a:outerShdw blurRad="660400" dist="825500" dir="4200000" sx="1000" sy="1000" algn="ctr" rotWithShape="0">
                  <a:srgbClr val="000000">
                    <a:alpha val="23000"/>
                  </a:srgbClr>
                </a:outerShdw>
                <a:softEdge rad="0"/>
              </a:effectLst>
            </p:spPr>
          </p:pic>
        </p:grpSp>
        <p:sp>
          <p:nvSpPr>
            <p:cNvPr id="59" name="TextBox 58">
              <a:extLst>
                <a:ext uri="{FF2B5EF4-FFF2-40B4-BE49-F238E27FC236}">
                  <a16:creationId xmlns:a16="http://schemas.microsoft.com/office/drawing/2014/main" id="{DEB25473-F353-4861-9DBE-74BF14ACE494}"/>
                </a:ext>
              </a:extLst>
            </p:cNvPr>
            <p:cNvSpPr txBox="1"/>
            <p:nvPr/>
          </p:nvSpPr>
          <p:spPr>
            <a:xfrm>
              <a:off x="169646" y="4540418"/>
              <a:ext cx="187743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a:t>
              </a:r>
            </a:p>
            <a:p>
              <a:pPr>
                <a:lnSpc>
                  <a:spcPct val="90000"/>
                </a:lnSpc>
                <a:spcAft>
                  <a:spcPts val="600"/>
                </a:spcAft>
              </a:pPr>
              <a:r>
                <a:rPr lang="en-US" sz="2400" dirty="0">
                  <a:gradFill>
                    <a:gsLst>
                      <a:gs pos="2917">
                        <a:schemeClr val="tx1"/>
                      </a:gs>
                      <a:gs pos="30000">
                        <a:schemeClr val="tx1"/>
                      </a:gs>
                    </a:gsLst>
                    <a:lin ang="5400000" scaled="0"/>
                  </a:gradFill>
                </a:rPr>
                <a:t>Connectors</a:t>
              </a:r>
            </a:p>
          </p:txBody>
        </p:sp>
        <p:sp>
          <p:nvSpPr>
            <p:cNvPr id="60" name="TextBox 59">
              <a:extLst>
                <a:ext uri="{FF2B5EF4-FFF2-40B4-BE49-F238E27FC236}">
                  <a16:creationId xmlns:a16="http://schemas.microsoft.com/office/drawing/2014/main" id="{9878B7B4-DF9D-4190-8B16-826E6D855CF6}"/>
                </a:ext>
              </a:extLst>
            </p:cNvPr>
            <p:cNvSpPr txBox="1"/>
            <p:nvPr/>
          </p:nvSpPr>
          <p:spPr>
            <a:xfrm>
              <a:off x="10544395" y="4509694"/>
              <a:ext cx="1459374"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Cloud </a:t>
              </a:r>
            </a:p>
            <a:p>
              <a:pPr>
                <a:lnSpc>
                  <a:spcPct val="90000"/>
                </a:lnSpc>
                <a:spcAft>
                  <a:spcPts val="600"/>
                </a:spcAft>
              </a:pPr>
              <a:r>
                <a:rPr lang="en-US" sz="2400" dirty="0">
                  <a:gradFill>
                    <a:gsLst>
                      <a:gs pos="2917">
                        <a:schemeClr val="tx1"/>
                      </a:gs>
                      <a:gs pos="30000">
                        <a:schemeClr val="tx1"/>
                      </a:gs>
                    </a:gsLst>
                    <a:lin ang="5400000" scaled="0"/>
                  </a:gradFill>
                </a:rPr>
                <a:t>Analysis</a:t>
              </a:r>
            </a:p>
          </p:txBody>
        </p:sp>
      </p:grpSp>
      <p:grpSp>
        <p:nvGrpSpPr>
          <p:cNvPr id="63" name="Group 62">
            <a:extLst>
              <a:ext uri="{FF2B5EF4-FFF2-40B4-BE49-F238E27FC236}">
                <a16:creationId xmlns:a16="http://schemas.microsoft.com/office/drawing/2014/main" id="{65C98A56-D1F8-4E23-A8B6-62B122327C8A}"/>
              </a:ext>
            </a:extLst>
          </p:cNvPr>
          <p:cNvGrpSpPr/>
          <p:nvPr/>
        </p:nvGrpSpPr>
        <p:grpSpPr>
          <a:xfrm>
            <a:off x="236162" y="1447372"/>
            <a:ext cx="5457605" cy="1472939"/>
            <a:chOff x="236162" y="1533097"/>
            <a:chExt cx="5457605" cy="1472939"/>
          </a:xfrm>
        </p:grpSpPr>
        <p:grpSp>
          <p:nvGrpSpPr>
            <p:cNvPr id="64" name="Group 63">
              <a:extLst>
                <a:ext uri="{FF2B5EF4-FFF2-40B4-BE49-F238E27FC236}">
                  <a16:creationId xmlns:a16="http://schemas.microsoft.com/office/drawing/2014/main" id="{A9A4AE59-C304-4B2E-A07D-0BADF1385892}"/>
                </a:ext>
              </a:extLst>
            </p:cNvPr>
            <p:cNvGrpSpPr/>
            <p:nvPr/>
          </p:nvGrpSpPr>
          <p:grpSpPr>
            <a:xfrm>
              <a:off x="236162" y="1533097"/>
              <a:ext cx="5457605" cy="1472939"/>
              <a:chOff x="236162" y="2009347"/>
              <a:chExt cx="5457605" cy="1472939"/>
            </a:xfrm>
            <a:solidFill>
              <a:schemeClr val="accent2">
                <a:lumMod val="25000"/>
                <a:lumOff val="75000"/>
              </a:schemeClr>
            </a:solidFill>
          </p:grpSpPr>
          <p:sp>
            <p:nvSpPr>
              <p:cNvPr id="66" name="Rectangle 65">
                <a:extLst>
                  <a:ext uri="{FF2B5EF4-FFF2-40B4-BE49-F238E27FC236}">
                    <a16:creationId xmlns:a16="http://schemas.microsoft.com/office/drawing/2014/main" id="{996ABD1E-61EC-481D-A4FB-5316D8FBF9E5}"/>
                  </a:ext>
                </a:extLst>
              </p:cNvPr>
              <p:cNvSpPr/>
              <p:nvPr/>
            </p:nvSpPr>
            <p:spPr bwMode="auto">
              <a:xfrm>
                <a:off x="236162" y="2009347"/>
                <a:ext cx="5457605" cy="1472939"/>
              </a:xfrm>
              <a:prstGeom prst="rect">
                <a:avLst/>
              </a:prstGeom>
              <a:grpFill/>
              <a:ln>
                <a:noFill/>
                <a:headEnd type="none" w="med" len="med"/>
                <a:tailEnd type="none" w="med" len="med"/>
              </a:ln>
              <a:effectLst>
                <a:outerShdw blurRad="635000" dist="203200" dir="42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Custom Integration</a:t>
                </a:r>
              </a:p>
            </p:txBody>
          </p:sp>
          <p:pic>
            <p:nvPicPr>
              <p:cNvPr id="67" name="Picture 66" descr="A close up of a logo&#10;&#10;Description automatically generated">
                <a:extLst>
                  <a:ext uri="{FF2B5EF4-FFF2-40B4-BE49-F238E27FC236}">
                    <a16:creationId xmlns:a16="http://schemas.microsoft.com/office/drawing/2014/main" id="{26C973ED-3216-49FC-9CFA-DDE20A9EA9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7440" y="2788992"/>
                <a:ext cx="521489" cy="521489"/>
              </a:xfrm>
              <a:prstGeom prst="rect">
                <a:avLst/>
              </a:prstGeom>
              <a:grpFill/>
            </p:spPr>
          </p:pic>
          <p:pic>
            <p:nvPicPr>
              <p:cNvPr id="68" name="Picture 67" descr="A close up of a sign&#10;&#10;Description automatically generated">
                <a:extLst>
                  <a:ext uri="{FF2B5EF4-FFF2-40B4-BE49-F238E27FC236}">
                    <a16:creationId xmlns:a16="http://schemas.microsoft.com/office/drawing/2014/main" id="{CBA13757-07F7-44DF-A793-E905932BD8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5352" y="2784777"/>
                <a:ext cx="584395" cy="584395"/>
              </a:xfrm>
              <a:prstGeom prst="rect">
                <a:avLst/>
              </a:prstGeom>
              <a:grpFill/>
            </p:spPr>
          </p:pic>
          <p:pic>
            <p:nvPicPr>
              <p:cNvPr id="69" name="Picture 68" descr="A picture containing drawing&#10;&#10;Description automatically generated">
                <a:extLst>
                  <a:ext uri="{FF2B5EF4-FFF2-40B4-BE49-F238E27FC236}">
                    <a16:creationId xmlns:a16="http://schemas.microsoft.com/office/drawing/2014/main" id="{28A145C9-03C5-47DA-836A-2C7AC886F6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8932" y="2731284"/>
                <a:ext cx="562921" cy="562921"/>
              </a:xfrm>
              <a:prstGeom prst="rect">
                <a:avLst/>
              </a:prstGeom>
              <a:grpFill/>
            </p:spPr>
          </p:pic>
          <p:pic>
            <p:nvPicPr>
              <p:cNvPr id="70" name="Picture 69" descr="A picture containing plate&#10;&#10;Description automatically generated">
                <a:extLst>
                  <a:ext uri="{FF2B5EF4-FFF2-40B4-BE49-F238E27FC236}">
                    <a16:creationId xmlns:a16="http://schemas.microsoft.com/office/drawing/2014/main" id="{E9E1C961-479D-48D7-9B93-748B72371DB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11179" y="2784777"/>
                <a:ext cx="562921" cy="562921"/>
              </a:xfrm>
              <a:prstGeom prst="rect">
                <a:avLst/>
              </a:prstGeom>
              <a:grpFill/>
            </p:spPr>
          </p:pic>
          <p:pic>
            <p:nvPicPr>
              <p:cNvPr id="71" name="Picture 70" descr="A close up of a sign&#10;&#10;Description automatically generated">
                <a:extLst>
                  <a:ext uri="{FF2B5EF4-FFF2-40B4-BE49-F238E27FC236}">
                    <a16:creationId xmlns:a16="http://schemas.microsoft.com/office/drawing/2014/main" id="{645E9DCD-BA1E-4B60-B5ED-565F6FD727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1586" y="2803996"/>
                <a:ext cx="537748" cy="537748"/>
              </a:xfrm>
              <a:prstGeom prst="rect">
                <a:avLst/>
              </a:prstGeom>
              <a:grpFill/>
            </p:spPr>
          </p:pic>
          <p:pic>
            <p:nvPicPr>
              <p:cNvPr id="72" name="Picture 71" descr="A picture containing plate&#10;&#10;Description automatically generated">
                <a:extLst>
                  <a:ext uri="{FF2B5EF4-FFF2-40B4-BE49-F238E27FC236}">
                    <a16:creationId xmlns:a16="http://schemas.microsoft.com/office/drawing/2014/main" id="{E79A0774-23A6-49EA-AFAD-BC51C239230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0606" y="2741684"/>
                <a:ext cx="630986" cy="630986"/>
              </a:xfrm>
              <a:prstGeom prst="rect">
                <a:avLst/>
              </a:prstGeom>
              <a:grpFill/>
            </p:spPr>
          </p:pic>
        </p:grpSp>
        <p:pic>
          <p:nvPicPr>
            <p:cNvPr id="65" name="Picture 64" descr="A picture containing drawing, plate&#10;&#10;Description automatically generated">
              <a:extLst>
                <a:ext uri="{FF2B5EF4-FFF2-40B4-BE49-F238E27FC236}">
                  <a16:creationId xmlns:a16="http://schemas.microsoft.com/office/drawing/2014/main" id="{A689B0E8-074C-4321-97D3-87994BBD04B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12585" y="2394286"/>
              <a:ext cx="474559" cy="474559"/>
            </a:xfrm>
            <a:prstGeom prst="rect">
              <a:avLst/>
            </a:prstGeom>
          </p:spPr>
        </p:pic>
      </p:grpSp>
      <p:sp>
        <p:nvSpPr>
          <p:cNvPr id="73" name="TextBox 72">
            <a:extLst>
              <a:ext uri="{FF2B5EF4-FFF2-40B4-BE49-F238E27FC236}">
                <a16:creationId xmlns:a16="http://schemas.microsoft.com/office/drawing/2014/main" id="{50A81004-82AE-4CFE-B675-5358301A1526}"/>
              </a:ext>
            </a:extLst>
          </p:cNvPr>
          <p:cNvSpPr txBox="1"/>
          <p:nvPr/>
        </p:nvSpPr>
        <p:spPr>
          <a:xfrm>
            <a:off x="10676997" y="5521513"/>
            <a:ext cx="1385059" cy="627864"/>
          </a:xfrm>
          <a:prstGeom prst="rect">
            <a:avLst/>
          </a:prstGeom>
          <a:noFill/>
        </p:spPr>
        <p:txBody>
          <a:bodyPr wrap="none" lIns="182880" tIns="146304" rIns="182880" bIns="146304" rtlCol="0">
            <a:spAutoFit/>
          </a:bodyPr>
          <a:lstStyle/>
          <a:p>
            <a:pPr>
              <a:lnSpc>
                <a:spcPct val="90000"/>
              </a:lnSpc>
              <a:spcAft>
                <a:spcPts val="600"/>
              </a:spcAft>
            </a:pPr>
            <a:r>
              <a:rPr lang="en-US" sz="1400" b="1" dirty="0"/>
              <a:t>Partner </a:t>
            </a:r>
            <a:r>
              <a:rPr lang="en-US" sz="1400" b="1" dirty="0" err="1"/>
              <a:t>IdPs</a:t>
            </a:r>
            <a:r>
              <a:rPr lang="en-US" sz="2400" b="1" dirty="0"/>
              <a:t> </a:t>
            </a:r>
          </a:p>
        </p:txBody>
      </p:sp>
      <p:grpSp>
        <p:nvGrpSpPr>
          <p:cNvPr id="89" name="Group 88">
            <a:extLst>
              <a:ext uri="{FF2B5EF4-FFF2-40B4-BE49-F238E27FC236}">
                <a16:creationId xmlns:a16="http://schemas.microsoft.com/office/drawing/2014/main" id="{1BE67E2E-3A5A-429E-8642-15DEF3D100A6}"/>
              </a:ext>
            </a:extLst>
          </p:cNvPr>
          <p:cNvGrpSpPr/>
          <p:nvPr/>
        </p:nvGrpSpPr>
        <p:grpSpPr>
          <a:xfrm>
            <a:off x="6498121" y="1433637"/>
            <a:ext cx="5457605" cy="1541619"/>
            <a:chOff x="6498121" y="1519362"/>
            <a:chExt cx="5457605" cy="1541619"/>
          </a:xfrm>
        </p:grpSpPr>
        <p:sp>
          <p:nvSpPr>
            <p:cNvPr id="90" name="Rectangle 89">
              <a:extLst>
                <a:ext uri="{FF2B5EF4-FFF2-40B4-BE49-F238E27FC236}">
                  <a16:creationId xmlns:a16="http://schemas.microsoft.com/office/drawing/2014/main" id="{ADB362CE-DB2F-4FE7-A1DB-5B7054B0F298}"/>
                </a:ext>
              </a:extLst>
            </p:cNvPr>
            <p:cNvSpPr/>
            <p:nvPr/>
          </p:nvSpPr>
          <p:spPr bwMode="auto">
            <a:xfrm>
              <a:off x="6498121" y="1519362"/>
              <a:ext cx="5457605" cy="1486674"/>
            </a:xfrm>
            <a:prstGeom prst="rect">
              <a:avLst/>
            </a:prstGeom>
            <a:solidFill>
              <a:schemeClr val="accent2">
                <a:lumMod val="25000"/>
                <a:lumOff val="75000"/>
              </a:schemeClr>
            </a:solidFill>
            <a:ln>
              <a:noFill/>
              <a:headEnd type="none" w="med" len="med"/>
              <a:tailEnd type="none" w="med" len="med"/>
            </a:ln>
            <a:effectLst>
              <a:outerShdw blurRad="635000" dist="203200" dir="42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Azure / </a:t>
              </a:r>
              <a:r>
                <a:rPr lang="en-US" sz="2400" dirty="0" err="1">
                  <a:solidFill>
                    <a:schemeClr val="tx1"/>
                  </a:solidFill>
                  <a:ea typeface="Segoe UI" pitchFamily="34" charset="0"/>
                  <a:cs typeface="Segoe UI" pitchFamily="34" charset="0"/>
                </a:rPr>
                <a:t>M365</a:t>
              </a:r>
              <a:r>
                <a:rPr lang="en-US" sz="2400" dirty="0">
                  <a:solidFill>
                    <a:schemeClr val="tx1"/>
                  </a:solidFill>
                  <a:ea typeface="Segoe UI" pitchFamily="34" charset="0"/>
                  <a:cs typeface="Segoe UI" pitchFamily="34" charset="0"/>
                </a:rPr>
                <a:t> Integration</a:t>
              </a:r>
            </a:p>
          </p:txBody>
        </p:sp>
        <p:pic>
          <p:nvPicPr>
            <p:cNvPr id="91" name="Picture 90" descr="A close up of a sign&#10;&#10;Description automatically generated">
              <a:extLst>
                <a:ext uri="{FF2B5EF4-FFF2-40B4-BE49-F238E27FC236}">
                  <a16:creationId xmlns:a16="http://schemas.microsoft.com/office/drawing/2014/main" id="{DA3E9237-54F2-4DEB-B4F6-C66808BE715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76115" y="2443710"/>
              <a:ext cx="665436" cy="497655"/>
            </a:xfrm>
            <a:prstGeom prst="rect">
              <a:avLst/>
            </a:prstGeom>
          </p:spPr>
        </p:pic>
        <p:pic>
          <p:nvPicPr>
            <p:cNvPr id="92" name="Picture 91" descr="A picture containing room, drawing&#10;&#10;Description automatically generated">
              <a:extLst>
                <a:ext uri="{FF2B5EF4-FFF2-40B4-BE49-F238E27FC236}">
                  <a16:creationId xmlns:a16="http://schemas.microsoft.com/office/drawing/2014/main" id="{92F3C3B5-F4C4-47A3-B7C4-8F2F8BA317C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632960" y="2390670"/>
              <a:ext cx="582422" cy="582422"/>
            </a:xfrm>
            <a:prstGeom prst="rect">
              <a:avLst/>
            </a:prstGeom>
          </p:spPr>
        </p:pic>
        <p:pic>
          <p:nvPicPr>
            <p:cNvPr id="93" name="Picture 92" descr="A picture containing drawing&#10;&#10;Description automatically generated">
              <a:extLst>
                <a:ext uri="{FF2B5EF4-FFF2-40B4-BE49-F238E27FC236}">
                  <a16:creationId xmlns:a16="http://schemas.microsoft.com/office/drawing/2014/main" id="{98E0B1CF-089A-40EC-BC49-590EAC97EDD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62942" y="2325443"/>
              <a:ext cx="712877" cy="712877"/>
            </a:xfrm>
            <a:prstGeom prst="rect">
              <a:avLst/>
            </a:prstGeom>
          </p:spPr>
        </p:pic>
        <p:pic>
          <p:nvPicPr>
            <p:cNvPr id="94" name="Picture 93" descr="A close up of a logo&#10;&#10;Description automatically generated">
              <a:extLst>
                <a:ext uri="{FF2B5EF4-FFF2-40B4-BE49-F238E27FC236}">
                  <a16:creationId xmlns:a16="http://schemas.microsoft.com/office/drawing/2014/main" id="{1CA0BC15-FF3C-47B4-BD1D-2D3BBF4669D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43475" y="2330047"/>
              <a:ext cx="605772" cy="605772"/>
            </a:xfrm>
            <a:prstGeom prst="rect">
              <a:avLst/>
            </a:prstGeom>
          </p:spPr>
        </p:pic>
        <p:pic>
          <p:nvPicPr>
            <p:cNvPr id="95" name="Picture 94" descr="A close up of a sign&#10;&#10;Description automatically generated">
              <a:extLst>
                <a:ext uri="{FF2B5EF4-FFF2-40B4-BE49-F238E27FC236}">
                  <a16:creationId xmlns:a16="http://schemas.microsoft.com/office/drawing/2014/main" id="{E98015A9-6EB4-43FA-8C21-90F37A62D30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842932" y="2074226"/>
              <a:ext cx="986755" cy="986755"/>
            </a:xfrm>
            <a:prstGeom prst="rect">
              <a:avLst/>
            </a:prstGeom>
          </p:spPr>
        </p:pic>
        <p:pic>
          <p:nvPicPr>
            <p:cNvPr id="96" name="Picture 95" descr="A close up of a sign&#10;&#10;Description automatically generated">
              <a:extLst>
                <a:ext uri="{FF2B5EF4-FFF2-40B4-BE49-F238E27FC236}">
                  <a16:creationId xmlns:a16="http://schemas.microsoft.com/office/drawing/2014/main" id="{BB00C5E0-BEE3-4513-B16F-705C462DD24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416303" y="2370262"/>
              <a:ext cx="573973" cy="571103"/>
            </a:xfrm>
            <a:prstGeom prst="rect">
              <a:avLst/>
            </a:prstGeom>
          </p:spPr>
        </p:pic>
        <p:pic>
          <p:nvPicPr>
            <p:cNvPr id="97" name="Picture 96" descr="A picture containing drawing&#10;&#10;Description automatically generated">
              <a:extLst>
                <a:ext uri="{FF2B5EF4-FFF2-40B4-BE49-F238E27FC236}">
                  <a16:creationId xmlns:a16="http://schemas.microsoft.com/office/drawing/2014/main" id="{9ED9061D-40E3-4179-BF76-D738C2A8041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119404" y="2417552"/>
              <a:ext cx="444134" cy="444134"/>
            </a:xfrm>
            <a:prstGeom prst="rect">
              <a:avLst/>
            </a:prstGeom>
          </p:spPr>
        </p:pic>
      </p:grpSp>
      <p:grpSp>
        <p:nvGrpSpPr>
          <p:cNvPr id="99" name="Group 98">
            <a:extLst>
              <a:ext uri="{FF2B5EF4-FFF2-40B4-BE49-F238E27FC236}">
                <a16:creationId xmlns:a16="http://schemas.microsoft.com/office/drawing/2014/main" id="{6B00A2E8-8F01-40F3-8EA1-D04FBCA95FEB}"/>
              </a:ext>
            </a:extLst>
          </p:cNvPr>
          <p:cNvGrpSpPr/>
          <p:nvPr/>
        </p:nvGrpSpPr>
        <p:grpSpPr>
          <a:xfrm>
            <a:off x="167261" y="5169902"/>
            <a:ext cx="11843211" cy="1236233"/>
            <a:chOff x="167261" y="5217527"/>
            <a:chExt cx="11843211" cy="1236233"/>
          </a:xfrm>
        </p:grpSpPr>
        <p:grpSp>
          <p:nvGrpSpPr>
            <p:cNvPr id="74" name="Group 73">
              <a:extLst>
                <a:ext uri="{FF2B5EF4-FFF2-40B4-BE49-F238E27FC236}">
                  <a16:creationId xmlns:a16="http://schemas.microsoft.com/office/drawing/2014/main" id="{18E9FD3B-6CA4-4079-ACD9-81C7F0694E9B}"/>
                </a:ext>
              </a:extLst>
            </p:cNvPr>
            <p:cNvGrpSpPr/>
            <p:nvPr/>
          </p:nvGrpSpPr>
          <p:grpSpPr>
            <a:xfrm>
              <a:off x="167261" y="5217527"/>
              <a:ext cx="11757819" cy="1236233"/>
              <a:chOff x="167261" y="5322302"/>
              <a:chExt cx="11757819" cy="1236233"/>
            </a:xfrm>
          </p:grpSpPr>
          <p:sp>
            <p:nvSpPr>
              <p:cNvPr id="75" name="Rectangle 74">
                <a:extLst>
                  <a:ext uri="{FF2B5EF4-FFF2-40B4-BE49-F238E27FC236}">
                    <a16:creationId xmlns:a16="http://schemas.microsoft.com/office/drawing/2014/main" id="{0EDDCA61-C185-4675-884E-8CAD46081D14}"/>
                  </a:ext>
                </a:extLst>
              </p:cNvPr>
              <p:cNvSpPr/>
              <p:nvPr/>
            </p:nvSpPr>
            <p:spPr bwMode="auto">
              <a:xfrm>
                <a:off x="269240" y="5322302"/>
                <a:ext cx="11655840" cy="1236233"/>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Microsoft Identity Platform</a:t>
                </a:r>
              </a:p>
            </p:txBody>
          </p:sp>
          <p:pic>
            <p:nvPicPr>
              <p:cNvPr id="76" name="Picture 75" descr="A picture containing clock&#10;&#10;Description automatically generated">
                <a:extLst>
                  <a:ext uri="{FF2B5EF4-FFF2-40B4-BE49-F238E27FC236}">
                    <a16:creationId xmlns:a16="http://schemas.microsoft.com/office/drawing/2014/main" id="{33D16A0A-3B88-45F7-A997-69410EF7DE80}"/>
                  </a:ext>
                </a:extLst>
              </p:cNvPr>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19851" y="5937069"/>
                <a:ext cx="512239" cy="512239"/>
              </a:xfrm>
              <a:prstGeom prst="rect">
                <a:avLst/>
              </a:prstGeom>
            </p:spPr>
          </p:pic>
          <p:pic>
            <p:nvPicPr>
              <p:cNvPr id="77" name="Picture 76" descr="A close up of a sign&#10;&#10;Description automatically generated">
                <a:extLst>
                  <a:ext uri="{FF2B5EF4-FFF2-40B4-BE49-F238E27FC236}">
                    <a16:creationId xmlns:a16="http://schemas.microsoft.com/office/drawing/2014/main" id="{842C7F2A-A6B2-4568-B0B0-EB2721188695}"/>
                  </a:ext>
                </a:extLst>
              </p:cNvPr>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52691" y="5959285"/>
                <a:ext cx="512238" cy="512238"/>
              </a:xfrm>
              <a:prstGeom prst="rect">
                <a:avLst/>
              </a:prstGeom>
            </p:spPr>
          </p:pic>
          <p:pic>
            <p:nvPicPr>
              <p:cNvPr id="78" name="Picture 77" descr="A picture containing drawing&#10;&#10;Description automatically generated">
                <a:extLst>
                  <a:ext uri="{FF2B5EF4-FFF2-40B4-BE49-F238E27FC236}">
                    <a16:creationId xmlns:a16="http://schemas.microsoft.com/office/drawing/2014/main" id="{1E9DAE5E-4220-4600-AC9C-55B9BC7F5E29}"/>
                  </a:ext>
                </a:extLst>
              </p:cNvPr>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998222" y="5927544"/>
                <a:ext cx="585472" cy="585472"/>
              </a:xfrm>
              <a:prstGeom prst="rect">
                <a:avLst/>
              </a:prstGeom>
            </p:spPr>
          </p:pic>
          <p:pic>
            <p:nvPicPr>
              <p:cNvPr id="79" name="Picture 78" descr="A picture containing drawing&#10;&#10;Description automatically generated">
                <a:extLst>
                  <a:ext uri="{FF2B5EF4-FFF2-40B4-BE49-F238E27FC236}">
                    <a16:creationId xmlns:a16="http://schemas.microsoft.com/office/drawing/2014/main" id="{6282AA20-51B2-4F85-890E-0A1AEA056A65}"/>
                  </a:ext>
                </a:extLst>
              </p:cNvPr>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685530" y="5959283"/>
                <a:ext cx="512239" cy="512239"/>
              </a:xfrm>
              <a:prstGeom prst="rect">
                <a:avLst/>
              </a:prstGeom>
            </p:spPr>
          </p:pic>
          <p:pic>
            <p:nvPicPr>
              <p:cNvPr id="80" name="Picture 2">
                <a:extLst>
                  <a:ext uri="{FF2B5EF4-FFF2-40B4-BE49-F238E27FC236}">
                    <a16:creationId xmlns:a16="http://schemas.microsoft.com/office/drawing/2014/main" id="{B8FEEC57-EBC2-4DFA-BF97-8B3E13496C9F}"/>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079876" y="5894186"/>
                <a:ext cx="561680" cy="56168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a:extLst>
                  <a:ext uri="{FF2B5EF4-FFF2-40B4-BE49-F238E27FC236}">
                    <a16:creationId xmlns:a16="http://schemas.microsoft.com/office/drawing/2014/main" id="{336E0E31-D96E-4CBD-A46F-94552E5F4654}"/>
                  </a:ext>
                </a:extLst>
              </p:cNvPr>
              <p:cNvPicPr>
                <a:picLocks noChangeAspect="1"/>
              </p:cNvPicPr>
              <p:nvPr/>
            </p:nvPicPr>
            <p:blipFill>
              <a:blip r:embed="rId24"/>
              <a:stretch>
                <a:fillRect/>
              </a:stretch>
            </p:blipFill>
            <p:spPr>
              <a:xfrm>
                <a:off x="10343477" y="5981708"/>
                <a:ext cx="430842" cy="430842"/>
              </a:xfrm>
              <a:prstGeom prst="rect">
                <a:avLst/>
              </a:prstGeom>
            </p:spPr>
          </p:pic>
          <p:pic>
            <p:nvPicPr>
              <p:cNvPr id="82" name="Picture 81">
                <a:extLst>
                  <a:ext uri="{FF2B5EF4-FFF2-40B4-BE49-F238E27FC236}">
                    <a16:creationId xmlns:a16="http://schemas.microsoft.com/office/drawing/2014/main" id="{1307EA6D-19A0-4030-965C-55A92AA7DB82}"/>
                  </a:ext>
                </a:extLst>
              </p:cNvPr>
              <p:cNvPicPr>
                <a:picLocks noChangeAspect="1"/>
              </p:cNvPicPr>
              <p:nvPr/>
            </p:nvPicPr>
            <p:blipFill>
              <a:blip r:embed="rId25"/>
              <a:stretch>
                <a:fillRect/>
              </a:stretch>
            </p:blipFill>
            <p:spPr>
              <a:xfrm>
                <a:off x="11341307" y="5979877"/>
                <a:ext cx="430842" cy="423148"/>
              </a:xfrm>
              <a:prstGeom prst="rect">
                <a:avLst/>
              </a:prstGeom>
            </p:spPr>
          </p:pic>
          <p:pic>
            <p:nvPicPr>
              <p:cNvPr id="83" name="Picture 82">
                <a:extLst>
                  <a:ext uri="{FF2B5EF4-FFF2-40B4-BE49-F238E27FC236}">
                    <a16:creationId xmlns:a16="http://schemas.microsoft.com/office/drawing/2014/main" id="{358AD167-B514-42D5-BF18-9ACE4F638554}"/>
                  </a:ext>
                </a:extLst>
              </p:cNvPr>
              <p:cNvPicPr>
                <a:picLocks noChangeAspect="1"/>
              </p:cNvPicPr>
              <p:nvPr/>
            </p:nvPicPr>
            <p:blipFill>
              <a:blip r:embed="rId26"/>
              <a:stretch>
                <a:fillRect/>
              </a:stretch>
            </p:blipFill>
            <p:spPr>
              <a:xfrm>
                <a:off x="10843940" y="5981708"/>
                <a:ext cx="400068" cy="430842"/>
              </a:xfrm>
              <a:prstGeom prst="rect">
                <a:avLst/>
              </a:prstGeom>
            </p:spPr>
          </p:pic>
          <p:pic>
            <p:nvPicPr>
              <p:cNvPr id="84" name="Picture 83">
                <a:extLst>
                  <a:ext uri="{FF2B5EF4-FFF2-40B4-BE49-F238E27FC236}">
                    <a16:creationId xmlns:a16="http://schemas.microsoft.com/office/drawing/2014/main" id="{29657CBD-4936-432B-878C-1CA9A614EFFA}"/>
                  </a:ext>
                </a:extLst>
              </p:cNvPr>
              <p:cNvPicPr>
                <a:picLocks noChangeAspect="1"/>
              </p:cNvPicPr>
              <p:nvPr/>
            </p:nvPicPr>
            <p:blipFill>
              <a:blip r:embed="rId27"/>
              <a:stretch>
                <a:fillRect/>
              </a:stretch>
            </p:blipFill>
            <p:spPr>
              <a:xfrm>
                <a:off x="9799950" y="5979877"/>
                <a:ext cx="446228" cy="415454"/>
              </a:xfrm>
              <a:prstGeom prst="rect">
                <a:avLst/>
              </a:prstGeom>
            </p:spPr>
          </p:pic>
          <p:sp>
            <p:nvSpPr>
              <p:cNvPr id="85" name="TextBox 84">
                <a:extLst>
                  <a:ext uri="{FF2B5EF4-FFF2-40B4-BE49-F238E27FC236}">
                    <a16:creationId xmlns:a16="http://schemas.microsoft.com/office/drawing/2014/main" id="{030680E0-AC54-4691-82CD-F3FF7C27BBE6}"/>
                  </a:ext>
                </a:extLst>
              </p:cNvPr>
              <p:cNvSpPr txBox="1"/>
              <p:nvPr/>
            </p:nvSpPr>
            <p:spPr>
              <a:xfrm>
                <a:off x="167261" y="5502555"/>
                <a:ext cx="1861920" cy="489365"/>
              </a:xfrm>
              <a:prstGeom prst="rect">
                <a:avLst/>
              </a:prstGeom>
              <a:noFill/>
            </p:spPr>
            <p:txBody>
              <a:bodyPr wrap="none" lIns="182880" tIns="146304" rIns="182880" bIns="146304" rtlCol="0">
                <a:spAutoFit/>
              </a:bodyPr>
              <a:lstStyle/>
              <a:p>
                <a:pPr>
                  <a:lnSpc>
                    <a:spcPct val="90000"/>
                  </a:lnSpc>
                  <a:spcAft>
                    <a:spcPts val="600"/>
                  </a:spcAft>
                </a:pPr>
                <a:r>
                  <a:rPr lang="en-US" sz="1400" b="1" dirty="0">
                    <a:solidFill>
                      <a:schemeClr val="bg1"/>
                    </a:solidFill>
                  </a:rPr>
                  <a:t>Azure Integration</a:t>
                </a:r>
                <a:endParaRPr lang="en-US" sz="2400" b="1" dirty="0">
                  <a:solidFill>
                    <a:schemeClr val="bg1"/>
                  </a:solidFill>
                </a:endParaRPr>
              </a:p>
            </p:txBody>
          </p:sp>
          <p:pic>
            <p:nvPicPr>
              <p:cNvPr id="86" name="Picture 85" descr="A picture containing drawing&#10;&#10;Description automatically generated">
                <a:extLst>
                  <a:ext uri="{FF2B5EF4-FFF2-40B4-BE49-F238E27FC236}">
                    <a16:creationId xmlns:a16="http://schemas.microsoft.com/office/drawing/2014/main" id="{6233EE14-D14C-472D-B6FF-069E72961049}"/>
                  </a:ext>
                </a:extLst>
              </p:cNvPr>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2318370" y="5960861"/>
                <a:ext cx="432246" cy="432246"/>
              </a:xfrm>
              <a:prstGeom prst="rect">
                <a:avLst/>
              </a:prstGeom>
            </p:spPr>
          </p:pic>
          <p:pic>
            <p:nvPicPr>
              <p:cNvPr id="87" name="Picture 86" descr="A close up of a sign&#10;&#10;Description automatically generated">
                <a:extLst>
                  <a:ext uri="{FF2B5EF4-FFF2-40B4-BE49-F238E27FC236}">
                    <a16:creationId xmlns:a16="http://schemas.microsoft.com/office/drawing/2014/main" id="{D09441AA-BA95-4343-87E7-84548E12539A}"/>
                  </a:ext>
                </a:extLst>
              </p:cNvPr>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2871217" y="5960861"/>
                <a:ext cx="465009" cy="465009"/>
              </a:xfrm>
              <a:prstGeom prst="rect">
                <a:avLst/>
              </a:prstGeom>
            </p:spPr>
          </p:pic>
          <p:pic>
            <p:nvPicPr>
              <p:cNvPr id="88" name="Picture 87" descr="A picture containing drawing&#10;&#10;Description automatically generated">
                <a:extLst>
                  <a:ext uri="{FF2B5EF4-FFF2-40B4-BE49-F238E27FC236}">
                    <a16:creationId xmlns:a16="http://schemas.microsoft.com/office/drawing/2014/main" id="{B086DEA5-ECBF-467A-B20A-DF99396A0392}"/>
                  </a:ext>
                </a:extLst>
              </p:cNvPr>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3456827" y="5964282"/>
                <a:ext cx="449369" cy="449369"/>
              </a:xfrm>
              <a:prstGeom prst="rect">
                <a:avLst/>
              </a:prstGeom>
            </p:spPr>
          </p:pic>
        </p:grpSp>
        <p:sp>
          <p:nvSpPr>
            <p:cNvPr id="98" name="TextBox 97">
              <a:extLst>
                <a:ext uri="{FF2B5EF4-FFF2-40B4-BE49-F238E27FC236}">
                  <a16:creationId xmlns:a16="http://schemas.microsoft.com/office/drawing/2014/main" id="{93A7DF3B-903C-4584-89E9-3BDEA905437C}"/>
                </a:ext>
              </a:extLst>
            </p:cNvPr>
            <p:cNvSpPr txBox="1"/>
            <p:nvPr/>
          </p:nvSpPr>
          <p:spPr>
            <a:xfrm>
              <a:off x="10583030" y="5395927"/>
              <a:ext cx="1427442" cy="489365"/>
            </a:xfrm>
            <a:prstGeom prst="rect">
              <a:avLst/>
            </a:prstGeom>
            <a:noFill/>
          </p:spPr>
          <p:txBody>
            <a:bodyPr wrap="none" lIns="182880" tIns="146304" rIns="182880" bIns="146304" rtlCol="0">
              <a:spAutoFit/>
            </a:bodyPr>
            <a:lstStyle/>
            <a:p>
              <a:pPr>
                <a:lnSpc>
                  <a:spcPct val="90000"/>
                </a:lnSpc>
                <a:spcAft>
                  <a:spcPts val="600"/>
                </a:spcAft>
              </a:pPr>
              <a:r>
                <a:rPr lang="en-US" sz="1400" b="1" dirty="0" err="1">
                  <a:solidFill>
                    <a:schemeClr val="bg1"/>
                  </a:solidFill>
                </a:rPr>
                <a:t>IDp</a:t>
              </a:r>
              <a:r>
                <a:rPr lang="en-US" sz="1400" b="1" dirty="0"/>
                <a:t> </a:t>
              </a:r>
              <a:r>
                <a:rPr lang="en-US" sz="1400" b="1" dirty="0">
                  <a:solidFill>
                    <a:schemeClr val="bg1"/>
                  </a:solidFill>
                </a:rPr>
                <a:t>Partners</a:t>
              </a:r>
              <a:endParaRPr lang="en-US" sz="2400" b="1" dirty="0">
                <a:solidFill>
                  <a:schemeClr val="bg1"/>
                </a:solidFill>
              </a:endParaRPr>
            </a:p>
          </p:txBody>
        </p:sp>
      </p:grpSp>
    </p:spTree>
    <p:extLst>
      <p:ext uri="{BB962C8B-B14F-4D97-AF65-F5344CB8AC3E}">
        <p14:creationId xmlns:p14="http://schemas.microsoft.com/office/powerpoint/2010/main" val="13554457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68D7-78A9-4264-BA38-2B635BDDF87C}"/>
              </a:ext>
            </a:extLst>
          </p:cNvPr>
          <p:cNvSpPr>
            <a:spLocks noGrp="1"/>
          </p:cNvSpPr>
          <p:nvPr>
            <p:ph type="title"/>
          </p:nvPr>
        </p:nvSpPr>
        <p:spPr>
          <a:xfrm>
            <a:off x="588263" y="2425541"/>
            <a:ext cx="4167887" cy="1107996"/>
          </a:xfrm>
        </p:spPr>
        <p:txBody>
          <a:bodyPr/>
          <a:lstStyle/>
          <a:p>
            <a:r>
              <a:rPr lang="en-US" dirty="0"/>
              <a:t>Secure Cloud Solutions</a:t>
            </a:r>
          </a:p>
        </p:txBody>
      </p:sp>
      <p:sp>
        <p:nvSpPr>
          <p:cNvPr id="3" name="Text Placeholder 2">
            <a:extLst>
              <a:ext uri="{FF2B5EF4-FFF2-40B4-BE49-F238E27FC236}">
                <a16:creationId xmlns:a16="http://schemas.microsoft.com/office/drawing/2014/main" id="{91F224A3-B94E-4E11-A238-207924A90AEB}"/>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5607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C82E6-EBC3-4123-B02E-7ADBD1C2E04C}"/>
              </a:ext>
            </a:extLst>
          </p:cNvPr>
          <p:cNvSpPr>
            <a:spLocks noGrp="1"/>
          </p:cNvSpPr>
          <p:nvPr>
            <p:ph type="title"/>
          </p:nvPr>
        </p:nvSpPr>
        <p:spPr>
          <a:xfrm>
            <a:off x="588263" y="457200"/>
            <a:ext cx="11018520" cy="553998"/>
          </a:xfrm>
        </p:spPr>
        <p:txBody>
          <a:bodyPr/>
          <a:lstStyle/>
          <a:p>
            <a:r>
              <a:rPr lang="en-US" dirty="0"/>
              <a:t>Unified Identity: Simple, Flexible, Secure Connectivity </a:t>
            </a:r>
          </a:p>
        </p:txBody>
      </p:sp>
      <p:cxnSp>
        <p:nvCxnSpPr>
          <p:cNvPr id="4" name="Straight Arrow Connector 3">
            <a:extLst>
              <a:ext uri="{FF2B5EF4-FFF2-40B4-BE49-F238E27FC236}">
                <a16:creationId xmlns:a16="http://schemas.microsoft.com/office/drawing/2014/main" id="{BC4824F9-4950-45CD-B391-01C26C40008A}"/>
              </a:ext>
            </a:extLst>
          </p:cNvPr>
          <p:cNvCxnSpPr>
            <a:cxnSpLocks/>
            <a:stCxn id="21" idx="3"/>
            <a:endCxn id="48" idx="1"/>
          </p:cNvCxnSpPr>
          <p:nvPr/>
        </p:nvCxnSpPr>
        <p:spPr>
          <a:xfrm>
            <a:off x="2263132" y="3141655"/>
            <a:ext cx="3808228" cy="2558131"/>
          </a:xfrm>
          <a:prstGeom prst="straightConnector1">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FB96A1B-DD45-41B0-9893-658FCB4F345C}"/>
              </a:ext>
            </a:extLst>
          </p:cNvPr>
          <p:cNvCxnSpPr>
            <a:cxnSpLocks/>
            <a:stCxn id="14" idx="3"/>
            <a:endCxn id="48" idx="1"/>
          </p:cNvCxnSpPr>
          <p:nvPr/>
        </p:nvCxnSpPr>
        <p:spPr>
          <a:xfrm>
            <a:off x="3472807" y="5674388"/>
            <a:ext cx="2598553" cy="25398"/>
          </a:xfrm>
          <a:prstGeom prst="straightConnector1">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743C46-D066-4180-88D0-31C6C83A9A5C}"/>
              </a:ext>
            </a:extLst>
          </p:cNvPr>
          <p:cNvCxnSpPr>
            <a:cxnSpLocks/>
            <a:stCxn id="48" idx="3"/>
            <a:endCxn id="42" idx="1"/>
          </p:cNvCxnSpPr>
          <p:nvPr/>
        </p:nvCxnSpPr>
        <p:spPr>
          <a:xfrm flipV="1">
            <a:off x="7442960" y="3813687"/>
            <a:ext cx="2371151" cy="1886099"/>
          </a:xfrm>
          <a:prstGeom prst="straightConnector1">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07B9702-FAC5-4039-A151-D3B5D61F7DB9}"/>
              </a:ext>
            </a:extLst>
          </p:cNvPr>
          <p:cNvCxnSpPr>
            <a:cxnSpLocks/>
            <a:stCxn id="36" idx="3"/>
            <a:endCxn id="42" idx="1"/>
          </p:cNvCxnSpPr>
          <p:nvPr/>
        </p:nvCxnSpPr>
        <p:spPr>
          <a:xfrm>
            <a:off x="8067314" y="2814904"/>
            <a:ext cx="1746797" cy="998783"/>
          </a:xfrm>
          <a:prstGeom prst="straightConnector1">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81ED923-CFB1-4C9E-95C8-54B87903E5F3}"/>
              </a:ext>
            </a:extLst>
          </p:cNvPr>
          <p:cNvCxnSpPr>
            <a:cxnSpLocks/>
            <a:stCxn id="30" idx="3"/>
            <a:endCxn id="36" idx="1"/>
          </p:cNvCxnSpPr>
          <p:nvPr/>
        </p:nvCxnSpPr>
        <p:spPr>
          <a:xfrm>
            <a:off x="4949429" y="2557054"/>
            <a:ext cx="1746285" cy="257850"/>
          </a:xfrm>
          <a:prstGeom prst="straightConnector1">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5B414D0-F404-4EDC-9A78-B4919F20C906}"/>
              </a:ext>
            </a:extLst>
          </p:cNvPr>
          <p:cNvCxnSpPr>
            <a:cxnSpLocks/>
            <a:stCxn id="30" idx="3"/>
            <a:endCxn id="48" idx="1"/>
          </p:cNvCxnSpPr>
          <p:nvPr/>
        </p:nvCxnSpPr>
        <p:spPr>
          <a:xfrm>
            <a:off x="4949429" y="2557054"/>
            <a:ext cx="1121931" cy="3142732"/>
          </a:xfrm>
          <a:prstGeom prst="straightConnector1">
            <a:avLst/>
          </a:prstGeom>
          <a:ln w="317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70FCC1E-8EA2-4B6E-8A8D-2AF094AFC9C2}"/>
              </a:ext>
            </a:extLst>
          </p:cNvPr>
          <p:cNvGrpSpPr/>
          <p:nvPr/>
        </p:nvGrpSpPr>
        <p:grpSpPr>
          <a:xfrm>
            <a:off x="2101207" y="4756736"/>
            <a:ext cx="1371600" cy="1603452"/>
            <a:chOff x="577207" y="4739367"/>
            <a:chExt cx="1371600" cy="1603452"/>
          </a:xfrm>
        </p:grpSpPr>
        <p:grpSp>
          <p:nvGrpSpPr>
            <p:cNvPr id="11" name="Group 10">
              <a:extLst>
                <a:ext uri="{FF2B5EF4-FFF2-40B4-BE49-F238E27FC236}">
                  <a16:creationId xmlns:a16="http://schemas.microsoft.com/office/drawing/2014/main" id="{54B68A48-397C-4D93-B426-F153EE0280F4}"/>
                </a:ext>
              </a:extLst>
            </p:cNvPr>
            <p:cNvGrpSpPr/>
            <p:nvPr/>
          </p:nvGrpSpPr>
          <p:grpSpPr>
            <a:xfrm>
              <a:off x="577207" y="4971219"/>
              <a:ext cx="1371600" cy="1371600"/>
              <a:chOff x="910906" y="5274402"/>
              <a:chExt cx="1371600" cy="1371600"/>
            </a:xfrm>
          </p:grpSpPr>
          <p:sp>
            <p:nvSpPr>
              <p:cNvPr id="14" name="Rectangle 13">
                <a:extLst>
                  <a:ext uri="{FF2B5EF4-FFF2-40B4-BE49-F238E27FC236}">
                    <a16:creationId xmlns:a16="http://schemas.microsoft.com/office/drawing/2014/main" id="{E699A854-D510-4BF9-9989-9EC934E45197}"/>
                  </a:ext>
                </a:extLst>
              </p:cNvPr>
              <p:cNvSpPr/>
              <p:nvPr/>
            </p:nvSpPr>
            <p:spPr bwMode="auto">
              <a:xfrm>
                <a:off x="910906" y="5274402"/>
                <a:ext cx="1371600" cy="1371600"/>
              </a:xfrm>
              <a:prstGeom prst="rect">
                <a:avLst/>
              </a:prstGeom>
              <a:solidFill>
                <a:srgbClr val="7030A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Daemon or IoT</a:t>
                </a:r>
              </a:p>
            </p:txBody>
          </p:sp>
          <p:pic>
            <p:nvPicPr>
              <p:cNvPr id="16" name="Graphic 15" descr="Stream">
                <a:extLst>
                  <a:ext uri="{FF2B5EF4-FFF2-40B4-BE49-F238E27FC236}">
                    <a16:creationId xmlns:a16="http://schemas.microsoft.com/office/drawing/2014/main" id="{7D4E1469-B617-40D8-A89B-0921B0D5A7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5002" y="6091104"/>
                <a:ext cx="469173" cy="469173"/>
              </a:xfrm>
              <a:prstGeom prst="rect">
                <a:avLst/>
              </a:prstGeom>
            </p:spPr>
          </p:pic>
        </p:grpSp>
        <p:sp>
          <p:nvSpPr>
            <p:cNvPr id="12" name="Rectangle 11">
              <a:extLst>
                <a:ext uri="{FF2B5EF4-FFF2-40B4-BE49-F238E27FC236}">
                  <a16:creationId xmlns:a16="http://schemas.microsoft.com/office/drawing/2014/main" id="{5C317D9E-F535-487D-BCB7-F431E2B9ADBD}"/>
                </a:ext>
              </a:extLst>
            </p:cNvPr>
            <p:cNvSpPr/>
            <p:nvPr/>
          </p:nvSpPr>
          <p:spPr bwMode="auto">
            <a:xfrm>
              <a:off x="740164" y="4739367"/>
              <a:ext cx="390525" cy="231852"/>
            </a:xfrm>
            <a:prstGeom prst="rect">
              <a:avLst/>
            </a:prstGeom>
            <a:solidFill>
              <a:srgbClr val="7030A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A6349729-45CD-463C-B022-96DEA1B833BF}"/>
                </a:ext>
              </a:extLst>
            </p:cNvPr>
            <p:cNvSpPr/>
            <p:nvPr/>
          </p:nvSpPr>
          <p:spPr bwMode="auto">
            <a:xfrm>
              <a:off x="1406913" y="4739367"/>
              <a:ext cx="390525" cy="231852"/>
            </a:xfrm>
            <a:prstGeom prst="rect">
              <a:avLst/>
            </a:prstGeom>
            <a:solidFill>
              <a:srgbClr val="7030A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82CA2295-2735-4870-B1CF-7C85019FA510}"/>
              </a:ext>
            </a:extLst>
          </p:cNvPr>
          <p:cNvGrpSpPr/>
          <p:nvPr/>
        </p:nvGrpSpPr>
        <p:grpSpPr>
          <a:xfrm>
            <a:off x="891532" y="2224003"/>
            <a:ext cx="1371600" cy="1603452"/>
            <a:chOff x="1406913" y="2964519"/>
            <a:chExt cx="1371600" cy="1603452"/>
          </a:xfrm>
        </p:grpSpPr>
        <p:grpSp>
          <p:nvGrpSpPr>
            <p:cNvPr id="18" name="Group 17">
              <a:extLst>
                <a:ext uri="{FF2B5EF4-FFF2-40B4-BE49-F238E27FC236}">
                  <a16:creationId xmlns:a16="http://schemas.microsoft.com/office/drawing/2014/main" id="{7028051B-3005-4544-962F-361F3FF0726E}"/>
                </a:ext>
              </a:extLst>
            </p:cNvPr>
            <p:cNvGrpSpPr/>
            <p:nvPr/>
          </p:nvGrpSpPr>
          <p:grpSpPr>
            <a:xfrm>
              <a:off x="1406913" y="3196371"/>
              <a:ext cx="1371600" cy="1371600"/>
              <a:chOff x="1047139" y="3236052"/>
              <a:chExt cx="1371600" cy="1371600"/>
            </a:xfrm>
          </p:grpSpPr>
          <p:sp>
            <p:nvSpPr>
              <p:cNvPr id="21" name="Rectangle 20">
                <a:extLst>
                  <a:ext uri="{FF2B5EF4-FFF2-40B4-BE49-F238E27FC236}">
                    <a16:creationId xmlns:a16="http://schemas.microsoft.com/office/drawing/2014/main" id="{F0487F40-3F74-4808-8268-EE19C4359E11}"/>
                  </a:ext>
                </a:extLst>
              </p:cNvPr>
              <p:cNvSpPr/>
              <p:nvPr/>
            </p:nvSpPr>
            <p:spPr bwMode="auto">
              <a:xfrm>
                <a:off x="1047139" y="3236052"/>
                <a:ext cx="1371600" cy="1371600"/>
              </a:xfrm>
              <a:prstGeom prst="rect">
                <a:avLst/>
              </a:prstGeom>
              <a:solidFill>
                <a:srgbClr val="FFC00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Native or Mobile</a:t>
                </a:r>
              </a:p>
            </p:txBody>
          </p:sp>
          <p:pic>
            <p:nvPicPr>
              <p:cNvPr id="22" name="Graphic 21" descr="Tablet">
                <a:extLst>
                  <a:ext uri="{FF2B5EF4-FFF2-40B4-BE49-F238E27FC236}">
                    <a16:creationId xmlns:a16="http://schemas.microsoft.com/office/drawing/2014/main" id="{EC84E21A-015C-4671-87D0-F9F3134261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1714" y="3862254"/>
                <a:ext cx="605912" cy="605912"/>
              </a:xfrm>
              <a:prstGeom prst="rect">
                <a:avLst/>
              </a:prstGeom>
            </p:spPr>
          </p:pic>
          <p:pic>
            <p:nvPicPr>
              <p:cNvPr id="23" name="Graphic 22" descr="Smart Phone">
                <a:extLst>
                  <a:ext uri="{FF2B5EF4-FFF2-40B4-BE49-F238E27FC236}">
                    <a16:creationId xmlns:a16="http://schemas.microsoft.com/office/drawing/2014/main" id="{F6CC5C36-AF38-4F8A-B0D8-DF9A7FAF5C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26840" y="3960785"/>
                <a:ext cx="573116" cy="573116"/>
              </a:xfrm>
              <a:prstGeom prst="rect">
                <a:avLst/>
              </a:prstGeom>
            </p:spPr>
          </p:pic>
        </p:grpSp>
        <p:sp>
          <p:nvSpPr>
            <p:cNvPr id="19" name="Rectangle 18">
              <a:extLst>
                <a:ext uri="{FF2B5EF4-FFF2-40B4-BE49-F238E27FC236}">
                  <a16:creationId xmlns:a16="http://schemas.microsoft.com/office/drawing/2014/main" id="{41A3F39F-86AD-4991-81C8-AB35358D852C}"/>
                </a:ext>
              </a:extLst>
            </p:cNvPr>
            <p:cNvSpPr/>
            <p:nvPr/>
          </p:nvSpPr>
          <p:spPr bwMode="auto">
            <a:xfrm>
              <a:off x="1599169" y="2964519"/>
              <a:ext cx="390525" cy="231852"/>
            </a:xfrm>
            <a:prstGeom prst="rect">
              <a:avLst/>
            </a:prstGeom>
            <a:solidFill>
              <a:srgbClr val="F4B80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68FF54EA-0458-41C7-AEA4-AA17A2931428}"/>
                </a:ext>
              </a:extLst>
            </p:cNvPr>
            <p:cNvSpPr/>
            <p:nvPr/>
          </p:nvSpPr>
          <p:spPr bwMode="auto">
            <a:xfrm>
              <a:off x="2244584" y="2964519"/>
              <a:ext cx="390525" cy="231852"/>
            </a:xfrm>
            <a:prstGeom prst="rect">
              <a:avLst/>
            </a:prstGeom>
            <a:solidFill>
              <a:srgbClr val="F4B80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EFA3271-5B3F-4F64-94D4-96AB1C461354}"/>
              </a:ext>
            </a:extLst>
          </p:cNvPr>
          <p:cNvGrpSpPr/>
          <p:nvPr/>
        </p:nvGrpSpPr>
        <p:grpSpPr>
          <a:xfrm>
            <a:off x="3577829" y="1631973"/>
            <a:ext cx="1371600" cy="1610881"/>
            <a:chOff x="2672954" y="1184298"/>
            <a:chExt cx="1371600" cy="1610881"/>
          </a:xfrm>
        </p:grpSpPr>
        <p:grpSp>
          <p:nvGrpSpPr>
            <p:cNvPr id="25" name="Group 24">
              <a:extLst>
                <a:ext uri="{FF2B5EF4-FFF2-40B4-BE49-F238E27FC236}">
                  <a16:creationId xmlns:a16="http://schemas.microsoft.com/office/drawing/2014/main" id="{3372A10D-5F25-456C-9E26-CEC94EACBC22}"/>
                </a:ext>
              </a:extLst>
            </p:cNvPr>
            <p:cNvGrpSpPr/>
            <p:nvPr/>
          </p:nvGrpSpPr>
          <p:grpSpPr>
            <a:xfrm>
              <a:off x="2672954" y="1423579"/>
              <a:ext cx="1371600" cy="1371600"/>
              <a:chOff x="1047139" y="1321527"/>
              <a:chExt cx="1371600" cy="1371600"/>
            </a:xfrm>
          </p:grpSpPr>
          <p:grpSp>
            <p:nvGrpSpPr>
              <p:cNvPr id="28" name="Group 27">
                <a:extLst>
                  <a:ext uri="{FF2B5EF4-FFF2-40B4-BE49-F238E27FC236}">
                    <a16:creationId xmlns:a16="http://schemas.microsoft.com/office/drawing/2014/main" id="{94C249FA-2AEC-43E7-AE90-D42DFD68066D}"/>
                  </a:ext>
                </a:extLst>
              </p:cNvPr>
              <p:cNvGrpSpPr/>
              <p:nvPr/>
            </p:nvGrpSpPr>
            <p:grpSpPr>
              <a:xfrm>
                <a:off x="1047139" y="1321527"/>
                <a:ext cx="1371600" cy="1371600"/>
                <a:chOff x="1047139" y="1321527"/>
                <a:chExt cx="1371600" cy="1371600"/>
              </a:xfrm>
            </p:grpSpPr>
            <p:sp>
              <p:nvSpPr>
                <p:cNvPr id="30" name="Rectangle 29">
                  <a:extLst>
                    <a:ext uri="{FF2B5EF4-FFF2-40B4-BE49-F238E27FC236}">
                      <a16:creationId xmlns:a16="http://schemas.microsoft.com/office/drawing/2014/main" id="{505A6AE5-0799-4389-A954-CBE48E413B3D}"/>
                    </a:ext>
                  </a:extLst>
                </p:cNvPr>
                <p:cNvSpPr/>
                <p:nvPr/>
              </p:nvSpPr>
              <p:spPr bwMode="auto">
                <a:xfrm>
                  <a:off x="1047139" y="1321527"/>
                  <a:ext cx="1371600" cy="1371600"/>
                </a:xfrm>
                <a:prstGeom prst="rect">
                  <a:avLst/>
                </a:prstGeom>
                <a:solidFill>
                  <a:srgbClr val="92D05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Browser</a:t>
                  </a:r>
                </a:p>
              </p:txBody>
            </p:sp>
            <p:pic>
              <p:nvPicPr>
                <p:cNvPr id="31" name="Graphic 30" descr="Browser window">
                  <a:extLst>
                    <a:ext uri="{FF2B5EF4-FFF2-40B4-BE49-F238E27FC236}">
                      <a16:creationId xmlns:a16="http://schemas.microsoft.com/office/drawing/2014/main" id="{95D9641B-BEC7-41AF-BC0B-3AF54FB4CE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002" y="1755414"/>
                  <a:ext cx="914400" cy="914400"/>
                </a:xfrm>
                <a:prstGeom prst="rect">
                  <a:avLst/>
                </a:prstGeom>
              </p:spPr>
            </p:pic>
          </p:grpSp>
          <p:pic>
            <p:nvPicPr>
              <p:cNvPr id="29" name="Graphic 28" descr="World">
                <a:extLst>
                  <a:ext uri="{FF2B5EF4-FFF2-40B4-BE49-F238E27FC236}">
                    <a16:creationId xmlns:a16="http://schemas.microsoft.com/office/drawing/2014/main" id="{CFAC4F62-0E55-43C8-B457-5B95167DA0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8297" y="1987124"/>
                <a:ext cx="531810" cy="531810"/>
              </a:xfrm>
              <a:prstGeom prst="rect">
                <a:avLst/>
              </a:prstGeom>
            </p:spPr>
          </p:pic>
        </p:grpSp>
        <p:sp>
          <p:nvSpPr>
            <p:cNvPr id="26" name="Rectangle 25">
              <a:extLst>
                <a:ext uri="{FF2B5EF4-FFF2-40B4-BE49-F238E27FC236}">
                  <a16:creationId xmlns:a16="http://schemas.microsoft.com/office/drawing/2014/main" id="{B1E079DB-BB20-4578-B6E7-B3A5BF8B7E06}"/>
                </a:ext>
              </a:extLst>
            </p:cNvPr>
            <p:cNvSpPr/>
            <p:nvPr/>
          </p:nvSpPr>
          <p:spPr bwMode="auto">
            <a:xfrm>
              <a:off x="2824578" y="1192474"/>
              <a:ext cx="390525" cy="231852"/>
            </a:xfrm>
            <a:prstGeom prst="rect">
              <a:avLst/>
            </a:prstGeom>
            <a:solidFill>
              <a:srgbClr val="90CE4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63BA5B6-8B18-46BD-B0BB-C780D28ECB3B}"/>
                </a:ext>
              </a:extLst>
            </p:cNvPr>
            <p:cNvSpPr/>
            <p:nvPr/>
          </p:nvSpPr>
          <p:spPr bwMode="auto">
            <a:xfrm>
              <a:off x="3529428" y="1184298"/>
              <a:ext cx="390525" cy="231852"/>
            </a:xfrm>
            <a:prstGeom prst="rect">
              <a:avLst/>
            </a:prstGeom>
            <a:solidFill>
              <a:srgbClr val="90CE4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CC42A456-804E-4F3D-8D83-6012E88CE50D}"/>
              </a:ext>
            </a:extLst>
          </p:cNvPr>
          <p:cNvGrpSpPr/>
          <p:nvPr/>
        </p:nvGrpSpPr>
        <p:grpSpPr>
          <a:xfrm>
            <a:off x="6695714" y="1913532"/>
            <a:ext cx="1371600" cy="1587172"/>
            <a:chOff x="6283705" y="1604379"/>
            <a:chExt cx="1371600" cy="1587172"/>
          </a:xfrm>
        </p:grpSpPr>
        <p:grpSp>
          <p:nvGrpSpPr>
            <p:cNvPr id="33" name="Group 32">
              <a:extLst>
                <a:ext uri="{FF2B5EF4-FFF2-40B4-BE49-F238E27FC236}">
                  <a16:creationId xmlns:a16="http://schemas.microsoft.com/office/drawing/2014/main" id="{7D60E6AF-E41D-4EF1-912A-C35E706E1ED7}"/>
                </a:ext>
              </a:extLst>
            </p:cNvPr>
            <p:cNvGrpSpPr/>
            <p:nvPr/>
          </p:nvGrpSpPr>
          <p:grpSpPr>
            <a:xfrm>
              <a:off x="6283705" y="1819951"/>
              <a:ext cx="1371600" cy="1371600"/>
              <a:chOff x="5981089" y="1854927"/>
              <a:chExt cx="1371600" cy="1371600"/>
            </a:xfrm>
          </p:grpSpPr>
          <p:sp>
            <p:nvSpPr>
              <p:cNvPr id="36" name="Rectangle 35">
                <a:extLst>
                  <a:ext uri="{FF2B5EF4-FFF2-40B4-BE49-F238E27FC236}">
                    <a16:creationId xmlns:a16="http://schemas.microsoft.com/office/drawing/2014/main" id="{9DE40B09-AB19-418C-A653-019D9652F5CF}"/>
                  </a:ext>
                </a:extLst>
              </p:cNvPr>
              <p:cNvSpPr/>
              <p:nvPr/>
            </p:nvSpPr>
            <p:spPr bwMode="auto">
              <a:xfrm>
                <a:off x="5981089" y="1854927"/>
                <a:ext cx="1371600" cy="1371600"/>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Web APP</a:t>
                </a:r>
              </a:p>
            </p:txBody>
          </p:sp>
          <p:pic>
            <p:nvPicPr>
              <p:cNvPr id="37" name="Graphic 36" descr="World">
                <a:extLst>
                  <a:ext uri="{FF2B5EF4-FFF2-40B4-BE49-F238E27FC236}">
                    <a16:creationId xmlns:a16="http://schemas.microsoft.com/office/drawing/2014/main" id="{4A0F9BF5-2747-466E-8948-72A4320911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9689" y="2270130"/>
                <a:ext cx="914400" cy="914400"/>
              </a:xfrm>
              <a:prstGeom prst="rect">
                <a:avLst/>
              </a:prstGeom>
            </p:spPr>
          </p:pic>
        </p:grpSp>
        <p:sp>
          <p:nvSpPr>
            <p:cNvPr id="34" name="Rectangle 33">
              <a:extLst>
                <a:ext uri="{FF2B5EF4-FFF2-40B4-BE49-F238E27FC236}">
                  <a16:creationId xmlns:a16="http://schemas.microsoft.com/office/drawing/2014/main" id="{9FC3B7EE-6B14-46F0-BDEF-F59879F2943B}"/>
                </a:ext>
              </a:extLst>
            </p:cNvPr>
            <p:cNvSpPr/>
            <p:nvPr/>
          </p:nvSpPr>
          <p:spPr bwMode="auto">
            <a:xfrm>
              <a:off x="6434553" y="1604379"/>
              <a:ext cx="390525" cy="231852"/>
            </a:xfrm>
            <a:prstGeom prst="rect">
              <a:avLst/>
            </a:prstGeom>
            <a:solidFill>
              <a:srgbClr val="00ACEA"/>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897FB8AC-9BBF-42B4-BED2-8747C4874A69}"/>
                </a:ext>
              </a:extLst>
            </p:cNvPr>
            <p:cNvSpPr/>
            <p:nvPr/>
          </p:nvSpPr>
          <p:spPr bwMode="auto">
            <a:xfrm>
              <a:off x="7097732" y="1604379"/>
              <a:ext cx="390525" cy="231852"/>
            </a:xfrm>
            <a:prstGeom prst="rect">
              <a:avLst/>
            </a:prstGeom>
            <a:solidFill>
              <a:srgbClr val="00ACEA"/>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C42E8912-A15E-43D2-ACB4-19AEFBC7A647}"/>
              </a:ext>
            </a:extLst>
          </p:cNvPr>
          <p:cNvGrpSpPr/>
          <p:nvPr/>
        </p:nvGrpSpPr>
        <p:grpSpPr>
          <a:xfrm>
            <a:off x="9814111" y="2890585"/>
            <a:ext cx="1371600" cy="1608902"/>
            <a:chOff x="9147361" y="2792281"/>
            <a:chExt cx="1371600" cy="1608902"/>
          </a:xfrm>
        </p:grpSpPr>
        <p:grpSp>
          <p:nvGrpSpPr>
            <p:cNvPr id="39" name="Group 38">
              <a:extLst>
                <a:ext uri="{FF2B5EF4-FFF2-40B4-BE49-F238E27FC236}">
                  <a16:creationId xmlns:a16="http://schemas.microsoft.com/office/drawing/2014/main" id="{02531EE5-514C-4DA7-AEC3-CB402FAC1CED}"/>
                </a:ext>
              </a:extLst>
            </p:cNvPr>
            <p:cNvGrpSpPr/>
            <p:nvPr/>
          </p:nvGrpSpPr>
          <p:grpSpPr>
            <a:xfrm>
              <a:off x="9147361" y="3029583"/>
              <a:ext cx="1371600" cy="1371600"/>
              <a:chOff x="5790589" y="3979002"/>
              <a:chExt cx="1371600" cy="1371600"/>
            </a:xfrm>
          </p:grpSpPr>
          <p:sp>
            <p:nvSpPr>
              <p:cNvPr id="42" name="Rectangle 41">
                <a:extLst>
                  <a:ext uri="{FF2B5EF4-FFF2-40B4-BE49-F238E27FC236}">
                    <a16:creationId xmlns:a16="http://schemas.microsoft.com/office/drawing/2014/main" id="{7896B193-68AC-4E3F-A6EA-D15087AACA84}"/>
                  </a:ext>
                </a:extLst>
              </p:cNvPr>
              <p:cNvSpPr/>
              <p:nvPr/>
            </p:nvSpPr>
            <p:spPr bwMode="auto">
              <a:xfrm>
                <a:off x="5790589" y="3979002"/>
                <a:ext cx="1371600" cy="1371600"/>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Web API</a:t>
                </a:r>
              </a:p>
            </p:txBody>
          </p:sp>
          <p:pic>
            <p:nvPicPr>
              <p:cNvPr id="43" name="Graphic 42" descr="USB">
                <a:extLst>
                  <a:ext uri="{FF2B5EF4-FFF2-40B4-BE49-F238E27FC236}">
                    <a16:creationId xmlns:a16="http://schemas.microsoft.com/office/drawing/2014/main" id="{0601E3B6-D4BF-4027-8A6C-7DE7C1DAEB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19189" y="4360002"/>
                <a:ext cx="914400" cy="914400"/>
              </a:xfrm>
              <a:prstGeom prst="rect">
                <a:avLst/>
              </a:prstGeom>
            </p:spPr>
          </p:pic>
        </p:grpSp>
        <p:sp>
          <p:nvSpPr>
            <p:cNvPr id="40" name="Rectangle 39">
              <a:extLst>
                <a:ext uri="{FF2B5EF4-FFF2-40B4-BE49-F238E27FC236}">
                  <a16:creationId xmlns:a16="http://schemas.microsoft.com/office/drawing/2014/main" id="{FDC86C72-CEDB-4008-8F05-1A6E2A8D6BC0}"/>
                </a:ext>
              </a:extLst>
            </p:cNvPr>
            <p:cNvSpPr/>
            <p:nvPr/>
          </p:nvSpPr>
          <p:spPr bwMode="auto">
            <a:xfrm>
              <a:off x="9323783" y="2792281"/>
              <a:ext cx="390525" cy="231852"/>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5BDB1E0D-F3DF-4946-A3FF-675740B5FD86}"/>
                </a:ext>
              </a:extLst>
            </p:cNvPr>
            <p:cNvSpPr/>
            <p:nvPr/>
          </p:nvSpPr>
          <p:spPr bwMode="auto">
            <a:xfrm>
              <a:off x="9939230" y="2792281"/>
              <a:ext cx="390525" cy="231852"/>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207808D3-0270-442E-A96A-A93B4AB38464}"/>
              </a:ext>
            </a:extLst>
          </p:cNvPr>
          <p:cNvGrpSpPr/>
          <p:nvPr/>
        </p:nvGrpSpPr>
        <p:grpSpPr>
          <a:xfrm>
            <a:off x="6071360" y="4776684"/>
            <a:ext cx="1371600" cy="1608902"/>
            <a:chOff x="9147361" y="2792281"/>
            <a:chExt cx="1371600" cy="1608902"/>
          </a:xfrm>
        </p:grpSpPr>
        <p:grpSp>
          <p:nvGrpSpPr>
            <p:cNvPr id="45" name="Group 44">
              <a:extLst>
                <a:ext uri="{FF2B5EF4-FFF2-40B4-BE49-F238E27FC236}">
                  <a16:creationId xmlns:a16="http://schemas.microsoft.com/office/drawing/2014/main" id="{D6908365-340B-432E-B20F-A104B37CC3A0}"/>
                </a:ext>
              </a:extLst>
            </p:cNvPr>
            <p:cNvGrpSpPr/>
            <p:nvPr/>
          </p:nvGrpSpPr>
          <p:grpSpPr>
            <a:xfrm>
              <a:off x="9147361" y="3029583"/>
              <a:ext cx="1371600" cy="1371600"/>
              <a:chOff x="5790589" y="3979002"/>
              <a:chExt cx="1371600" cy="1371600"/>
            </a:xfrm>
          </p:grpSpPr>
          <p:sp>
            <p:nvSpPr>
              <p:cNvPr id="48" name="Rectangle 47">
                <a:extLst>
                  <a:ext uri="{FF2B5EF4-FFF2-40B4-BE49-F238E27FC236}">
                    <a16:creationId xmlns:a16="http://schemas.microsoft.com/office/drawing/2014/main" id="{B2161103-627A-4ACF-981F-35E2A30D7B2C}"/>
                  </a:ext>
                </a:extLst>
              </p:cNvPr>
              <p:cNvSpPr/>
              <p:nvPr/>
            </p:nvSpPr>
            <p:spPr bwMode="auto">
              <a:xfrm>
                <a:off x="5790589" y="3979002"/>
                <a:ext cx="1371600" cy="1371600"/>
              </a:xfrm>
              <a:prstGeom prst="rect">
                <a:avLst/>
              </a:prstGeom>
              <a:solidFill>
                <a:srgbClr val="2347FC"/>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Web API</a:t>
                </a:r>
              </a:p>
            </p:txBody>
          </p:sp>
          <p:pic>
            <p:nvPicPr>
              <p:cNvPr id="49" name="Graphic 48" descr="USB">
                <a:extLst>
                  <a:ext uri="{FF2B5EF4-FFF2-40B4-BE49-F238E27FC236}">
                    <a16:creationId xmlns:a16="http://schemas.microsoft.com/office/drawing/2014/main" id="{34E32E22-3633-4C0B-90AA-562094B432B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19189" y="4360002"/>
                <a:ext cx="914400" cy="914400"/>
              </a:xfrm>
              <a:prstGeom prst="rect">
                <a:avLst/>
              </a:prstGeom>
            </p:spPr>
          </p:pic>
        </p:grpSp>
        <p:sp>
          <p:nvSpPr>
            <p:cNvPr id="46" name="Rectangle 45">
              <a:extLst>
                <a:ext uri="{FF2B5EF4-FFF2-40B4-BE49-F238E27FC236}">
                  <a16:creationId xmlns:a16="http://schemas.microsoft.com/office/drawing/2014/main" id="{529B4481-78B5-4CEB-B75A-4F5EF7D8AC7D}"/>
                </a:ext>
              </a:extLst>
            </p:cNvPr>
            <p:cNvSpPr/>
            <p:nvPr/>
          </p:nvSpPr>
          <p:spPr bwMode="auto">
            <a:xfrm>
              <a:off x="9323783" y="2792281"/>
              <a:ext cx="390525" cy="231852"/>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726F4D0B-A2DD-452D-BDDA-2DC8FADA63CA}"/>
                </a:ext>
              </a:extLst>
            </p:cNvPr>
            <p:cNvSpPr/>
            <p:nvPr/>
          </p:nvSpPr>
          <p:spPr bwMode="auto">
            <a:xfrm>
              <a:off x="9939230" y="2792281"/>
              <a:ext cx="390525" cy="231852"/>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51" name="Graphic 50" descr="Gears">
            <a:extLst>
              <a:ext uri="{FF2B5EF4-FFF2-40B4-BE49-F238E27FC236}">
                <a16:creationId xmlns:a16="http://schemas.microsoft.com/office/drawing/2014/main" id="{5CCA752D-C7B1-4D6A-88DA-947E9757366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20839" y="5687055"/>
            <a:ext cx="526246" cy="526246"/>
          </a:xfrm>
          <a:prstGeom prst="rect">
            <a:avLst/>
          </a:prstGeom>
        </p:spPr>
      </p:pic>
    </p:spTree>
    <p:extLst>
      <p:ext uri="{BB962C8B-B14F-4D97-AF65-F5344CB8AC3E}">
        <p14:creationId xmlns:p14="http://schemas.microsoft.com/office/powerpoint/2010/main" val="12586693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317A-7A7D-4E6F-A1AC-ABFEBA9FD842}"/>
              </a:ext>
            </a:extLst>
          </p:cNvPr>
          <p:cNvSpPr>
            <a:spLocks noGrp="1"/>
          </p:cNvSpPr>
          <p:nvPr>
            <p:ph type="title"/>
          </p:nvPr>
        </p:nvSpPr>
        <p:spPr/>
        <p:txBody>
          <a:bodyPr/>
          <a:lstStyle/>
          <a:p>
            <a:r>
              <a:rPr lang="en-US" dirty="0"/>
              <a:t>The Microsoft Identity Platform</a:t>
            </a:r>
          </a:p>
        </p:txBody>
      </p:sp>
      <p:pic>
        <p:nvPicPr>
          <p:cNvPr id="4" name="Picture 3">
            <a:extLst>
              <a:ext uri="{FF2B5EF4-FFF2-40B4-BE49-F238E27FC236}">
                <a16:creationId xmlns:a16="http://schemas.microsoft.com/office/drawing/2014/main" id="{DFC45CC9-0D3C-47FD-AC27-79FB72E4C605}"/>
              </a:ext>
            </a:extLst>
          </p:cNvPr>
          <p:cNvPicPr>
            <a:picLocks noChangeAspect="1"/>
          </p:cNvPicPr>
          <p:nvPr/>
        </p:nvPicPr>
        <p:blipFill>
          <a:blip r:embed="rId2"/>
          <a:stretch>
            <a:fillRect/>
          </a:stretch>
        </p:blipFill>
        <p:spPr>
          <a:xfrm>
            <a:off x="586740" y="1256233"/>
            <a:ext cx="11018520" cy="5144568"/>
          </a:xfrm>
          <a:prstGeom prst="rect">
            <a:avLst/>
          </a:prstGeom>
        </p:spPr>
      </p:pic>
    </p:spTree>
    <p:extLst>
      <p:ext uri="{BB962C8B-B14F-4D97-AF65-F5344CB8AC3E}">
        <p14:creationId xmlns:p14="http://schemas.microsoft.com/office/powerpoint/2010/main" val="31692337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F9A0-ABA7-41BB-900F-CD80FEA29AF8}"/>
              </a:ext>
            </a:extLst>
          </p:cNvPr>
          <p:cNvSpPr>
            <a:spLocks noGrp="1"/>
          </p:cNvSpPr>
          <p:nvPr>
            <p:ph type="title"/>
          </p:nvPr>
        </p:nvSpPr>
        <p:spPr/>
        <p:txBody>
          <a:bodyPr/>
          <a:lstStyle/>
          <a:p>
            <a:r>
              <a:rPr lang="en-US" dirty="0"/>
              <a:t>Role-based Access Control</a:t>
            </a:r>
          </a:p>
        </p:txBody>
      </p:sp>
    </p:spTree>
    <p:extLst>
      <p:ext uri="{BB962C8B-B14F-4D97-AF65-F5344CB8AC3E}">
        <p14:creationId xmlns:p14="http://schemas.microsoft.com/office/powerpoint/2010/main" val="418784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793F6-5AC0-4187-902F-5C5E5F219B30}"/>
              </a:ext>
            </a:extLst>
          </p:cNvPr>
          <p:cNvSpPr>
            <a:spLocks noGrp="1"/>
          </p:cNvSpPr>
          <p:nvPr>
            <p:ph type="title"/>
          </p:nvPr>
        </p:nvSpPr>
        <p:spPr/>
        <p:txBody>
          <a:bodyPr/>
          <a:lstStyle/>
          <a:p>
            <a:r>
              <a:rPr lang="en-US" dirty="0"/>
              <a:t>Role-Based Access Control</a:t>
            </a:r>
          </a:p>
        </p:txBody>
      </p:sp>
      <p:sp>
        <p:nvSpPr>
          <p:cNvPr id="4" name="Text Placeholder 8">
            <a:extLst>
              <a:ext uri="{FF2B5EF4-FFF2-40B4-BE49-F238E27FC236}">
                <a16:creationId xmlns:a16="http://schemas.microsoft.com/office/drawing/2014/main" id="{A1293D67-E4EA-4EDC-9159-E965B3226F40}"/>
              </a:ext>
            </a:extLst>
          </p:cNvPr>
          <p:cNvSpPr>
            <a:spLocks noGrp="1"/>
          </p:cNvSpPr>
          <p:nvPr>
            <p:ph sz="quarter" idx="10"/>
          </p:nvPr>
        </p:nvSpPr>
        <p:spPr>
          <a:xfrm>
            <a:off x="584200" y="1435100"/>
            <a:ext cx="11018838" cy="1378839"/>
          </a:xfrm>
        </p:spPr>
        <p:txBody>
          <a:bodyPr/>
          <a:lstStyle/>
          <a:p>
            <a:pPr marL="457200" indent="-457200">
              <a:buFont typeface="Arial" panose="020B0604020202020204" pitchFamily="34" charset="0"/>
              <a:buChar char="•"/>
            </a:pPr>
            <a:r>
              <a:rPr lang="en-US" dirty="0"/>
              <a:t>Create Access Permission Sets for Specific Roles and grant Permissions to Logins/Roles then add Users to Roles</a:t>
            </a:r>
          </a:p>
          <a:p>
            <a:pPr marL="457200" indent="-457200">
              <a:buFont typeface="Arial" panose="020B0604020202020204" pitchFamily="34" charset="0"/>
              <a:buChar char="•"/>
            </a:pPr>
            <a:r>
              <a:rPr lang="en-US" dirty="0"/>
              <a:t>Add Users to Fixed or Custom Roles using </a:t>
            </a:r>
            <a:r>
              <a:rPr lang="en-US" b="1" dirty="0"/>
              <a:t>Rule of Least Privilege</a:t>
            </a:r>
            <a:endParaRPr lang="en-US" dirty="0"/>
          </a:p>
        </p:txBody>
      </p:sp>
      <p:pic>
        <p:nvPicPr>
          <p:cNvPr id="5" name="Picture 4">
            <a:extLst>
              <a:ext uri="{FF2B5EF4-FFF2-40B4-BE49-F238E27FC236}">
                <a16:creationId xmlns:a16="http://schemas.microsoft.com/office/drawing/2014/main" id="{F318C220-BFF6-4D62-9988-E33F9EBBD40C}"/>
              </a:ext>
            </a:extLst>
          </p:cNvPr>
          <p:cNvPicPr>
            <a:picLocks noChangeAspect="1"/>
          </p:cNvPicPr>
          <p:nvPr/>
        </p:nvPicPr>
        <p:blipFill>
          <a:blip r:embed="rId3"/>
          <a:stretch>
            <a:fillRect/>
          </a:stretch>
        </p:blipFill>
        <p:spPr>
          <a:xfrm>
            <a:off x="2743200" y="3129415"/>
            <a:ext cx="6532014" cy="3262863"/>
          </a:xfrm>
          <a:prstGeom prst="rect">
            <a:avLst/>
          </a:prstGeom>
          <a:effectLst>
            <a:outerShdw blurRad="635000" dist="203200" dir="4200000" algn="ctr" rotWithShape="0">
              <a:srgbClr val="000000">
                <a:alpha val="50000"/>
              </a:srgbClr>
            </a:outerShdw>
          </a:effectLst>
        </p:spPr>
      </p:pic>
      <p:sp>
        <p:nvSpPr>
          <p:cNvPr id="6" name="Rectangle 5">
            <a:extLst>
              <a:ext uri="{FF2B5EF4-FFF2-40B4-BE49-F238E27FC236}">
                <a16:creationId xmlns:a16="http://schemas.microsoft.com/office/drawing/2014/main" id="{5EE34629-A5A3-4675-AA61-921EF3914395}"/>
              </a:ext>
            </a:extLst>
          </p:cNvPr>
          <p:cNvSpPr/>
          <p:nvPr/>
        </p:nvSpPr>
        <p:spPr bwMode="auto">
          <a:xfrm>
            <a:off x="585216" y="3215680"/>
            <a:ext cx="1794462" cy="1533145"/>
          </a:xfrm>
          <a:prstGeom prst="rect">
            <a:avLst/>
          </a:prstGeom>
          <a:solidFill>
            <a:srgbClr val="FFF2C9"/>
          </a:solidFill>
          <a:ln>
            <a:noFill/>
            <a:headEnd type="none" w="med" len="med"/>
            <a:tailEnd type="none" w="med" len="med"/>
          </a:ln>
          <a:effectLst>
            <a:outerShdw blurRad="635000" dist="203200" dir="42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solidFill>
                  <a:schemeClr val="tx1"/>
                </a:solidFill>
                <a:latin typeface="Segoe UI Semilight" panose="020B0402040204020203" pitchFamily="34" charset="0"/>
                <a:cs typeface="Segoe UI Semilight" panose="020B0402040204020203" pitchFamily="34" charset="0"/>
              </a:rPr>
              <a:t>Permission Sets and Roles are consistent with </a:t>
            </a:r>
            <a:br>
              <a:rPr lang="en-US" sz="1600" dirty="0">
                <a:solidFill>
                  <a:schemeClr val="tx1"/>
                </a:solidFill>
                <a:latin typeface="Segoe UI Semilight" panose="020B0402040204020203" pitchFamily="34" charset="0"/>
                <a:cs typeface="Segoe UI Semilight" panose="020B0402040204020203" pitchFamily="34" charset="0"/>
              </a:rPr>
            </a:br>
            <a:r>
              <a:rPr lang="en-US" sz="1600" dirty="0">
                <a:solidFill>
                  <a:schemeClr val="tx1"/>
                </a:solidFill>
                <a:latin typeface="Segoe UI Semilight" panose="020B0402040204020203" pitchFamily="34" charset="0"/>
                <a:cs typeface="Segoe UI Semilight" panose="020B0402040204020203" pitchFamily="34" charset="0"/>
              </a:rPr>
              <a:t>Azure Security Strategies. </a:t>
            </a:r>
          </a:p>
        </p:txBody>
      </p:sp>
      <p:sp>
        <p:nvSpPr>
          <p:cNvPr id="7" name="Rectangle 6">
            <a:extLst>
              <a:ext uri="{FF2B5EF4-FFF2-40B4-BE49-F238E27FC236}">
                <a16:creationId xmlns:a16="http://schemas.microsoft.com/office/drawing/2014/main" id="{76E47E58-9A3E-44CC-99F6-7A8D1C395985}"/>
              </a:ext>
            </a:extLst>
          </p:cNvPr>
          <p:cNvSpPr/>
          <p:nvPr/>
        </p:nvSpPr>
        <p:spPr bwMode="auto">
          <a:xfrm>
            <a:off x="9656064" y="4927710"/>
            <a:ext cx="1947672" cy="1537958"/>
          </a:xfrm>
          <a:prstGeom prst="rect">
            <a:avLst/>
          </a:prstGeom>
          <a:solidFill>
            <a:srgbClr val="FFF2C9"/>
          </a:solidFill>
          <a:ln>
            <a:noFill/>
            <a:headEnd type="none" w="med" len="med"/>
            <a:tailEnd type="none" w="med" len="med"/>
          </a:ln>
          <a:effectLst>
            <a:outerShdw blurRad="635000" dist="203200" dir="42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solidFill>
                  <a:schemeClr val="tx1"/>
                </a:solidFill>
                <a:latin typeface="Segoe UI Semilight" panose="020B0402040204020203" pitchFamily="34" charset="0"/>
                <a:cs typeface="Segoe UI Semilight" panose="020B0402040204020203" pitchFamily="34" charset="0"/>
              </a:rPr>
              <a:t>RBAC allows fine-grained control for permission sets applied to Roles. </a:t>
            </a:r>
          </a:p>
        </p:txBody>
      </p:sp>
    </p:spTree>
    <p:extLst>
      <p:ext uri="{BB962C8B-B14F-4D97-AF65-F5344CB8AC3E}">
        <p14:creationId xmlns:p14="http://schemas.microsoft.com/office/powerpoint/2010/main" val="20096327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B33BA-82C0-422C-A119-4B630A1CAF20}"/>
              </a:ext>
            </a:extLst>
          </p:cNvPr>
          <p:cNvSpPr>
            <a:spLocks noGrp="1"/>
          </p:cNvSpPr>
          <p:nvPr>
            <p:ph type="title"/>
          </p:nvPr>
        </p:nvSpPr>
        <p:spPr>
          <a:xfrm>
            <a:off x="588263" y="457200"/>
            <a:ext cx="11018520" cy="553998"/>
          </a:xfrm>
        </p:spPr>
        <p:txBody>
          <a:bodyPr/>
          <a:lstStyle/>
          <a:p>
            <a:r>
              <a:rPr lang="en-US" dirty="0"/>
              <a:t>Roles extend beyond the application workflow</a:t>
            </a:r>
          </a:p>
        </p:txBody>
      </p:sp>
      <p:sp>
        <p:nvSpPr>
          <p:cNvPr id="3" name="Content Placeholder 2">
            <a:extLst>
              <a:ext uri="{FF2B5EF4-FFF2-40B4-BE49-F238E27FC236}">
                <a16:creationId xmlns:a16="http://schemas.microsoft.com/office/drawing/2014/main" id="{FD85495F-7CC1-4E0A-873B-BF8182A113A8}"/>
              </a:ext>
            </a:extLst>
          </p:cNvPr>
          <p:cNvSpPr>
            <a:spLocks noGrp="1"/>
          </p:cNvSpPr>
          <p:nvPr>
            <p:ph sz="quarter" idx="10"/>
          </p:nvPr>
        </p:nvSpPr>
        <p:spPr>
          <a:xfrm>
            <a:off x="584200" y="1435100"/>
            <a:ext cx="11018838" cy="3791807"/>
          </a:xfrm>
        </p:spPr>
        <p:txBody>
          <a:bodyPr/>
          <a:lstStyle/>
          <a:p>
            <a:pPr marL="457200" indent="-457200">
              <a:buFont typeface="Arial" panose="020B0604020202020204" pitchFamily="34" charset="0"/>
              <a:buChar char="•"/>
            </a:pPr>
            <a:r>
              <a:rPr lang="en-US" dirty="0"/>
              <a:t>Use role membership to group principals</a:t>
            </a:r>
          </a:p>
          <a:p>
            <a:pPr marL="457200" indent="-457200">
              <a:buFont typeface="Arial" panose="020B0604020202020204" pitchFamily="34" charset="0"/>
              <a:buChar char="•"/>
            </a:pPr>
            <a:r>
              <a:rPr lang="en-US" dirty="0"/>
              <a:t>Apply access permissions to roles (user and application roles) </a:t>
            </a:r>
          </a:p>
          <a:p>
            <a:pPr marL="457200" indent="-457200">
              <a:buFont typeface="Arial" panose="020B0604020202020204" pitchFamily="34" charset="0"/>
              <a:buChar char="•"/>
            </a:pPr>
            <a:r>
              <a:rPr lang="en-US" dirty="0"/>
              <a:t>Check roles within application workflows to secure data, resources, and actions</a:t>
            </a:r>
          </a:p>
          <a:p>
            <a:pPr marL="457200" indent="-457200">
              <a:buFont typeface="Arial" panose="020B0604020202020204" pitchFamily="34" charset="0"/>
              <a:buChar char="•"/>
            </a:pPr>
            <a:r>
              <a:rPr lang="en-US" dirty="0"/>
              <a:t>This gives operator security teams fine-grained access control based on role </a:t>
            </a:r>
          </a:p>
          <a:p>
            <a:pPr marL="457200" indent="-457200">
              <a:buFont typeface="Arial" panose="020B0604020202020204" pitchFamily="34" charset="0"/>
              <a:buChar char="•"/>
            </a:pPr>
            <a:r>
              <a:rPr lang="en-US" dirty="0"/>
              <a:t>Management of permissions is reduced because we are now managing roles, not individual accounts</a:t>
            </a:r>
          </a:p>
        </p:txBody>
      </p:sp>
    </p:spTree>
    <p:extLst>
      <p:ext uri="{BB962C8B-B14F-4D97-AF65-F5344CB8AC3E}">
        <p14:creationId xmlns:p14="http://schemas.microsoft.com/office/powerpoint/2010/main" val="7786854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3FBE-7690-463A-8524-88AC11C0F7E9}"/>
              </a:ext>
            </a:extLst>
          </p:cNvPr>
          <p:cNvSpPr>
            <a:spLocks noGrp="1"/>
          </p:cNvSpPr>
          <p:nvPr>
            <p:ph type="title"/>
          </p:nvPr>
        </p:nvSpPr>
        <p:spPr>
          <a:xfrm>
            <a:off x="588263" y="457200"/>
            <a:ext cx="5145787" cy="1107996"/>
          </a:xfrm>
        </p:spPr>
        <p:txBody>
          <a:bodyPr/>
          <a:lstStyle/>
          <a:p>
            <a:r>
              <a:rPr lang="en-US" dirty="0"/>
              <a:t>Use Roles to Inform Permissions</a:t>
            </a:r>
          </a:p>
        </p:txBody>
      </p:sp>
      <p:sp>
        <p:nvSpPr>
          <p:cNvPr id="3" name="Content Placeholder 2">
            <a:extLst>
              <a:ext uri="{FF2B5EF4-FFF2-40B4-BE49-F238E27FC236}">
                <a16:creationId xmlns:a16="http://schemas.microsoft.com/office/drawing/2014/main" id="{048447CE-CD2F-4EF3-AC89-5AA16716431C}"/>
              </a:ext>
            </a:extLst>
          </p:cNvPr>
          <p:cNvSpPr>
            <a:spLocks noGrp="1"/>
          </p:cNvSpPr>
          <p:nvPr>
            <p:ph sz="quarter" idx="10"/>
          </p:nvPr>
        </p:nvSpPr>
        <p:spPr>
          <a:xfrm>
            <a:off x="0" y="1435100"/>
            <a:ext cx="6896634" cy="5429179"/>
          </a:xfrm>
        </p:spPr>
        <p:txBody>
          <a:bodyPr/>
          <a:lstStyle/>
          <a:p>
            <a:pPr lvl="1">
              <a:lnSpc>
                <a:spcPct val="120000"/>
              </a:lnSpc>
            </a:pPr>
            <a:r>
              <a:rPr lang="en-US" sz="2800" dirty="0">
                <a:latin typeface="Segoe UI Semilight" panose="020B0402040204020203" pitchFamily="34" charset="0"/>
                <a:cs typeface="Segoe UI Semilight" panose="020B0402040204020203" pitchFamily="34" charset="0"/>
              </a:rPr>
              <a:t>Register apps with the security solution so they can delegate on-behalf of valid user security scopes during authentication </a:t>
            </a:r>
          </a:p>
          <a:p>
            <a:pPr lvl="1">
              <a:lnSpc>
                <a:spcPct val="120000"/>
              </a:lnSpc>
            </a:pPr>
            <a:r>
              <a:rPr lang="en-US" sz="2800" dirty="0">
                <a:latin typeface="Segoe UI Semilight" panose="020B0402040204020203" pitchFamily="34" charset="0"/>
                <a:cs typeface="Segoe UI Semilight" panose="020B0402040204020203" pitchFamily="34" charset="0"/>
              </a:rPr>
              <a:t>Improve permissions management using roles and role </a:t>
            </a:r>
            <a:r>
              <a:rPr lang="en-US" sz="2800" dirty="0" err="1">
                <a:latin typeface="Segoe UI Semilight" panose="020B0402040204020203" pitchFamily="34" charset="0"/>
                <a:cs typeface="Segoe UI Semilight" panose="020B0402040204020203" pitchFamily="34" charset="0"/>
              </a:rPr>
              <a:t>memberhsip</a:t>
            </a:r>
            <a:endParaRPr lang="en-US" sz="2800" dirty="0">
              <a:latin typeface="Segoe UI Semilight" panose="020B0402040204020203" pitchFamily="34" charset="0"/>
              <a:cs typeface="Segoe UI Semilight" panose="020B0402040204020203" pitchFamily="34" charset="0"/>
            </a:endParaRPr>
          </a:p>
          <a:p>
            <a:pPr lvl="1">
              <a:lnSpc>
                <a:spcPct val="120000"/>
              </a:lnSpc>
            </a:pPr>
            <a:r>
              <a:rPr lang="en-US" sz="2800" dirty="0">
                <a:latin typeface="Segoe UI Semilight" panose="020B0402040204020203" pitchFamily="34" charset="0"/>
                <a:cs typeface="Segoe UI Semilight" panose="020B0402040204020203" pitchFamily="34" charset="0"/>
              </a:rPr>
              <a:t>Codify concept of Effective Permissions into any sponsored security workflow by checking roles</a:t>
            </a:r>
          </a:p>
          <a:p>
            <a:pPr marL="228600" lvl="1" indent="0">
              <a:lnSpc>
                <a:spcPct val="120000"/>
              </a:lnSpc>
              <a:buNone/>
            </a:pPr>
            <a:endParaRPr lang="en-US" sz="2800" dirty="0">
              <a:latin typeface="Segoe UI Semilight" panose="020B0402040204020203" pitchFamily="34" charset="0"/>
              <a:cs typeface="Segoe UI Semilight" panose="020B0402040204020203" pitchFamily="34" charset="0"/>
            </a:endParaRPr>
          </a:p>
          <a:p>
            <a:endParaRPr lang="en-US" dirty="0"/>
          </a:p>
        </p:txBody>
      </p:sp>
      <p:sp>
        <p:nvSpPr>
          <p:cNvPr id="4" name="Rectangle 3">
            <a:extLst>
              <a:ext uri="{FF2B5EF4-FFF2-40B4-BE49-F238E27FC236}">
                <a16:creationId xmlns:a16="http://schemas.microsoft.com/office/drawing/2014/main" id="{77959249-1159-47E6-9237-0056D5740D3A}"/>
              </a:ext>
            </a:extLst>
          </p:cNvPr>
          <p:cNvSpPr/>
          <p:nvPr/>
        </p:nvSpPr>
        <p:spPr bwMode="auto">
          <a:xfrm>
            <a:off x="6979919" y="0"/>
            <a:ext cx="5212080" cy="6858000"/>
          </a:xfrm>
          <a:prstGeom prst="rect">
            <a:avLst/>
          </a:prstGeom>
          <a:gradFill>
            <a:gsLst>
              <a:gs pos="49523">
                <a:srgbClr val="2088DB"/>
              </a:gs>
              <a:gs pos="39046">
                <a:srgbClr val="4098DE"/>
              </a:gs>
              <a:gs pos="31436">
                <a:srgbClr val="69ADE3"/>
              </a:gs>
              <a:gs pos="19995">
                <a:srgbClr val="A7CCEA"/>
              </a:gs>
              <a:gs pos="60000">
                <a:srgbClr val="0078D7"/>
              </a:gs>
              <a:gs pos="12997">
                <a:srgbClr val="CDDFEE"/>
              </a:gs>
              <a:gs pos="6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6C9FF32-B380-4A43-B434-D2C71BC14F61}"/>
              </a:ext>
            </a:extLst>
          </p:cNvPr>
          <p:cNvGrpSpPr/>
          <p:nvPr/>
        </p:nvGrpSpPr>
        <p:grpSpPr>
          <a:xfrm>
            <a:off x="7456222" y="1278997"/>
            <a:ext cx="1371600" cy="815701"/>
            <a:chOff x="6283705" y="1604379"/>
            <a:chExt cx="1371600" cy="1605925"/>
          </a:xfrm>
        </p:grpSpPr>
        <p:sp>
          <p:nvSpPr>
            <p:cNvPr id="6" name="Rectangle 5">
              <a:extLst>
                <a:ext uri="{FF2B5EF4-FFF2-40B4-BE49-F238E27FC236}">
                  <a16:creationId xmlns:a16="http://schemas.microsoft.com/office/drawing/2014/main" id="{3471434F-9568-4794-AAB9-6CFB770F8D15}"/>
                </a:ext>
              </a:extLst>
            </p:cNvPr>
            <p:cNvSpPr/>
            <p:nvPr/>
          </p:nvSpPr>
          <p:spPr bwMode="auto">
            <a:xfrm>
              <a:off x="6283705" y="1838704"/>
              <a:ext cx="1371600" cy="1371600"/>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Application</a:t>
              </a:r>
              <a:br>
                <a:rPr lang="en-US" sz="1600" dirty="0">
                  <a:solidFill>
                    <a:schemeClr val="bg1"/>
                  </a:solidFill>
                  <a:ea typeface="Segoe UI" pitchFamily="34" charset="0"/>
                  <a:cs typeface="Segoe UI" pitchFamily="34" charset="0"/>
                </a:rPr>
              </a:br>
              <a:r>
                <a:rPr lang="en-US" sz="1600" dirty="0">
                  <a:solidFill>
                    <a:schemeClr val="bg1"/>
                  </a:solidFill>
                  <a:ea typeface="Segoe UI" pitchFamily="34" charset="0"/>
                  <a:cs typeface="Segoe UI" pitchFamily="34" charset="0"/>
                </a:rPr>
                <a:t>Permissions</a:t>
              </a:r>
            </a:p>
          </p:txBody>
        </p:sp>
        <p:sp>
          <p:nvSpPr>
            <p:cNvPr id="7" name="Rectangle 6">
              <a:extLst>
                <a:ext uri="{FF2B5EF4-FFF2-40B4-BE49-F238E27FC236}">
                  <a16:creationId xmlns:a16="http://schemas.microsoft.com/office/drawing/2014/main" id="{FBC591E7-41B9-429C-B47A-DF6B66970433}"/>
                </a:ext>
              </a:extLst>
            </p:cNvPr>
            <p:cNvSpPr/>
            <p:nvPr/>
          </p:nvSpPr>
          <p:spPr bwMode="auto">
            <a:xfrm>
              <a:off x="6434553" y="1604379"/>
              <a:ext cx="390525" cy="231852"/>
            </a:xfrm>
            <a:prstGeom prst="rect">
              <a:avLst/>
            </a:prstGeom>
            <a:solidFill>
              <a:srgbClr val="00ACEA"/>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6B5DB704-2937-4C5E-95EC-51D0A5B70B74}"/>
                </a:ext>
              </a:extLst>
            </p:cNvPr>
            <p:cNvSpPr/>
            <p:nvPr/>
          </p:nvSpPr>
          <p:spPr bwMode="auto">
            <a:xfrm>
              <a:off x="7097732" y="1604379"/>
              <a:ext cx="390525" cy="231852"/>
            </a:xfrm>
            <a:prstGeom prst="rect">
              <a:avLst/>
            </a:prstGeom>
            <a:solidFill>
              <a:srgbClr val="00ACEA"/>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585CF7F3-F6AB-442A-8B2F-1097FCC683DE}"/>
              </a:ext>
            </a:extLst>
          </p:cNvPr>
          <p:cNvGrpSpPr/>
          <p:nvPr/>
        </p:nvGrpSpPr>
        <p:grpSpPr>
          <a:xfrm>
            <a:off x="10357432" y="1278997"/>
            <a:ext cx="1371600" cy="776367"/>
            <a:chOff x="9147361" y="2792281"/>
            <a:chExt cx="1371600" cy="1608902"/>
          </a:xfrm>
          <a:solidFill>
            <a:schemeClr val="accent4">
              <a:lumMod val="50000"/>
            </a:schemeClr>
          </a:solidFill>
        </p:grpSpPr>
        <p:sp>
          <p:nvSpPr>
            <p:cNvPr id="10" name="Rectangle 9">
              <a:extLst>
                <a:ext uri="{FF2B5EF4-FFF2-40B4-BE49-F238E27FC236}">
                  <a16:creationId xmlns:a16="http://schemas.microsoft.com/office/drawing/2014/main" id="{FB4F4F5F-2237-46F0-8424-D9F0396C739D}"/>
                </a:ext>
              </a:extLst>
            </p:cNvPr>
            <p:cNvSpPr/>
            <p:nvPr/>
          </p:nvSpPr>
          <p:spPr bwMode="auto">
            <a:xfrm>
              <a:off x="9147361" y="3029583"/>
              <a:ext cx="1371600" cy="1371600"/>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bg1"/>
                  </a:solidFill>
                  <a:ea typeface="Segoe UI" pitchFamily="34" charset="0"/>
                  <a:cs typeface="Segoe UI" pitchFamily="34" charset="0"/>
                </a:rPr>
                <a:t>User Permissions</a:t>
              </a:r>
            </a:p>
          </p:txBody>
        </p:sp>
        <p:sp>
          <p:nvSpPr>
            <p:cNvPr id="11" name="Rectangle 10">
              <a:extLst>
                <a:ext uri="{FF2B5EF4-FFF2-40B4-BE49-F238E27FC236}">
                  <a16:creationId xmlns:a16="http://schemas.microsoft.com/office/drawing/2014/main" id="{49543A39-A8E9-426A-A143-FAB645762719}"/>
                </a:ext>
              </a:extLst>
            </p:cNvPr>
            <p:cNvSpPr/>
            <p:nvPr/>
          </p:nvSpPr>
          <p:spPr bwMode="auto">
            <a:xfrm>
              <a:off x="9323783" y="2792281"/>
              <a:ext cx="390525" cy="231852"/>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1A71DFF-74F0-48B1-A2F4-B595C8344577}"/>
                </a:ext>
              </a:extLst>
            </p:cNvPr>
            <p:cNvSpPr/>
            <p:nvPr/>
          </p:nvSpPr>
          <p:spPr bwMode="auto">
            <a:xfrm>
              <a:off x="9939230" y="2792281"/>
              <a:ext cx="390525" cy="231852"/>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17F6AE5-BDBF-4D52-BB7B-D753D3D226F1}"/>
              </a:ext>
            </a:extLst>
          </p:cNvPr>
          <p:cNvGrpSpPr/>
          <p:nvPr/>
        </p:nvGrpSpPr>
        <p:grpSpPr>
          <a:xfrm>
            <a:off x="8955695" y="5555066"/>
            <a:ext cx="1371600" cy="776367"/>
            <a:chOff x="9147361" y="2792281"/>
            <a:chExt cx="1371600" cy="1608902"/>
          </a:xfrm>
        </p:grpSpPr>
        <p:sp>
          <p:nvSpPr>
            <p:cNvPr id="20" name="Rectangle 19">
              <a:extLst>
                <a:ext uri="{FF2B5EF4-FFF2-40B4-BE49-F238E27FC236}">
                  <a16:creationId xmlns:a16="http://schemas.microsoft.com/office/drawing/2014/main" id="{3CFDF0D0-811F-40E4-BBFC-7566BD5F7D84}"/>
                </a:ext>
              </a:extLst>
            </p:cNvPr>
            <p:cNvSpPr/>
            <p:nvPr/>
          </p:nvSpPr>
          <p:spPr bwMode="auto">
            <a:xfrm>
              <a:off x="9147361" y="3029583"/>
              <a:ext cx="1371600" cy="1371600"/>
            </a:xfrm>
            <a:prstGeom prst="rect">
              <a:avLst/>
            </a:prstGeom>
            <a:solidFill>
              <a:srgbClr val="00ADEC"/>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E3E4BCE-33C8-444E-A173-D31B590DF687}"/>
                </a:ext>
              </a:extLst>
            </p:cNvPr>
            <p:cNvSpPr/>
            <p:nvPr/>
          </p:nvSpPr>
          <p:spPr bwMode="auto">
            <a:xfrm>
              <a:off x="9323783" y="2792281"/>
              <a:ext cx="390525" cy="231852"/>
            </a:xfrm>
            <a:prstGeom prst="rect">
              <a:avLst/>
            </a:prstGeom>
            <a:solidFill>
              <a:srgbClr val="00A7E4"/>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D25A24A-C7D8-4B32-9619-BE7761B8A01C}"/>
                </a:ext>
              </a:extLst>
            </p:cNvPr>
            <p:cNvSpPr/>
            <p:nvPr/>
          </p:nvSpPr>
          <p:spPr bwMode="auto">
            <a:xfrm>
              <a:off x="9939230" y="2792281"/>
              <a:ext cx="390525" cy="231852"/>
            </a:xfrm>
            <a:prstGeom prst="rect">
              <a:avLst/>
            </a:prstGeom>
            <a:solidFill>
              <a:srgbClr val="00A7E4"/>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C12BAB35-F94F-4CB8-8F96-9318227E9D98}"/>
              </a:ext>
            </a:extLst>
          </p:cNvPr>
          <p:cNvGrpSpPr/>
          <p:nvPr/>
        </p:nvGrpSpPr>
        <p:grpSpPr>
          <a:xfrm>
            <a:off x="9002883" y="1957898"/>
            <a:ext cx="1266825" cy="2776145"/>
            <a:chOff x="9090607" y="1619078"/>
            <a:chExt cx="1266825" cy="2003486"/>
          </a:xfrm>
        </p:grpSpPr>
        <p:sp>
          <p:nvSpPr>
            <p:cNvPr id="24" name="Arrow: Up 23">
              <a:extLst>
                <a:ext uri="{FF2B5EF4-FFF2-40B4-BE49-F238E27FC236}">
                  <a16:creationId xmlns:a16="http://schemas.microsoft.com/office/drawing/2014/main" id="{76750DCC-F44B-4150-9AA2-E8B626B07DE3}"/>
                </a:ext>
              </a:extLst>
            </p:cNvPr>
            <p:cNvSpPr/>
            <p:nvPr/>
          </p:nvSpPr>
          <p:spPr bwMode="auto">
            <a:xfrm rot="10800000">
              <a:off x="9090607" y="1831447"/>
              <a:ext cx="1266825" cy="1771622"/>
            </a:xfrm>
            <a:prstGeom prst="upArrow">
              <a:avLst/>
            </a:prstGeom>
            <a:gradFill>
              <a:gsLst>
                <a:gs pos="11466">
                  <a:srgbClr val="67D8E0"/>
                </a:gs>
                <a:gs pos="41000">
                  <a:srgbClr val="2499DA"/>
                </a:gs>
                <a:gs pos="60000">
                  <a:srgbClr val="188ED9"/>
                </a:gs>
                <a:gs pos="77000">
                  <a:srgbClr val="0B82D8"/>
                </a:gs>
                <a:gs pos="94000">
                  <a:srgbClr val="0078D7"/>
                </a:gs>
                <a:gs pos="0">
                  <a:srgbClr val="76E6E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err="1">
                <a:solidFill>
                  <a:schemeClr val="bg1"/>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BF3B4294-E972-457B-9CBE-2276E5FE9C58}"/>
                </a:ext>
              </a:extLst>
            </p:cNvPr>
            <p:cNvSpPr txBox="1"/>
            <p:nvPr/>
          </p:nvSpPr>
          <p:spPr>
            <a:xfrm>
              <a:off x="9286647" y="1619078"/>
              <a:ext cx="533354" cy="2003486"/>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rPr>
                <a:t>+</a:t>
              </a:r>
            </a:p>
            <a:p>
              <a:pPr>
                <a:lnSpc>
                  <a:spcPct val="90000"/>
                </a:lnSpc>
                <a:spcAft>
                  <a:spcPts val="600"/>
                </a:spcAft>
              </a:pPr>
              <a:endParaRPr lang="en-US" sz="4800" dirty="0">
                <a:solidFill>
                  <a:schemeClr val="bg1"/>
                </a:solidFill>
              </a:endParaRPr>
            </a:p>
            <a:p>
              <a:pPr>
                <a:lnSpc>
                  <a:spcPct val="90000"/>
                </a:lnSpc>
                <a:spcAft>
                  <a:spcPts val="600"/>
                </a:spcAft>
              </a:pPr>
              <a:r>
                <a:rPr lang="en-US" sz="6000" dirty="0">
                  <a:solidFill>
                    <a:schemeClr val="bg1"/>
                  </a:solidFill>
                </a:rPr>
                <a:t>=</a:t>
              </a:r>
            </a:p>
          </p:txBody>
        </p:sp>
      </p:grpSp>
      <p:grpSp>
        <p:nvGrpSpPr>
          <p:cNvPr id="26" name="Group 25">
            <a:extLst>
              <a:ext uri="{FF2B5EF4-FFF2-40B4-BE49-F238E27FC236}">
                <a16:creationId xmlns:a16="http://schemas.microsoft.com/office/drawing/2014/main" id="{271D6C0C-1549-4603-B610-80F9E58BFE3E}"/>
              </a:ext>
            </a:extLst>
          </p:cNvPr>
          <p:cNvGrpSpPr/>
          <p:nvPr/>
        </p:nvGrpSpPr>
        <p:grpSpPr>
          <a:xfrm>
            <a:off x="8955695" y="4900103"/>
            <a:ext cx="1371600" cy="766842"/>
            <a:chOff x="9147361" y="2792281"/>
            <a:chExt cx="1371600" cy="1589162"/>
          </a:xfrm>
          <a:solidFill>
            <a:schemeClr val="accent4">
              <a:lumMod val="50000"/>
            </a:schemeClr>
          </a:solidFill>
        </p:grpSpPr>
        <p:sp>
          <p:nvSpPr>
            <p:cNvPr id="27" name="Rectangle 26">
              <a:extLst>
                <a:ext uri="{FF2B5EF4-FFF2-40B4-BE49-F238E27FC236}">
                  <a16:creationId xmlns:a16="http://schemas.microsoft.com/office/drawing/2014/main" id="{34B1BD9D-E141-423D-9BED-BE884D806F22}"/>
                </a:ext>
              </a:extLst>
            </p:cNvPr>
            <p:cNvSpPr/>
            <p:nvPr/>
          </p:nvSpPr>
          <p:spPr bwMode="auto">
            <a:xfrm>
              <a:off x="9147361" y="3009844"/>
              <a:ext cx="1371600" cy="1371599"/>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bg1"/>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E63EA15A-A7C5-4403-8B21-671D66B3D82F}"/>
                </a:ext>
              </a:extLst>
            </p:cNvPr>
            <p:cNvSpPr/>
            <p:nvPr/>
          </p:nvSpPr>
          <p:spPr bwMode="auto">
            <a:xfrm>
              <a:off x="9323783" y="2792281"/>
              <a:ext cx="390525" cy="231852"/>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9A7AF53-4ECE-42AE-AA29-B3C7C3994DF1}"/>
                </a:ext>
              </a:extLst>
            </p:cNvPr>
            <p:cNvSpPr/>
            <p:nvPr/>
          </p:nvSpPr>
          <p:spPr bwMode="auto">
            <a:xfrm>
              <a:off x="9939230" y="2792281"/>
              <a:ext cx="390525" cy="231852"/>
            </a:xfrm>
            <a:prstGeom prst="rect">
              <a:avLst/>
            </a:prstGeom>
            <a:grp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dirty="0">
                <a:solidFill>
                  <a:schemeClr val="bg1"/>
                </a:solidFill>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713A204B-A9A8-4F38-A4E6-E7A821F479AA}"/>
              </a:ext>
            </a:extLst>
          </p:cNvPr>
          <p:cNvSpPr txBox="1"/>
          <p:nvPr/>
        </p:nvSpPr>
        <p:spPr>
          <a:xfrm>
            <a:off x="8835274" y="5109869"/>
            <a:ext cx="1602042" cy="1114151"/>
          </a:xfrm>
          <a:prstGeom prst="rect">
            <a:avLst/>
          </a:prstGeom>
          <a:noFill/>
          <a:effectLst>
            <a:glow rad="914400">
              <a:srgbClr val="FFFF00">
                <a:alpha val="40000"/>
              </a:srgbClr>
            </a:glow>
          </a:effectLst>
        </p:spPr>
        <p:txBody>
          <a:bodyPr wrap="none" lIns="182880" tIns="146304" rIns="182880" bIns="146304" rtlCol="0" anchor="ctr" anchorCtr="0">
            <a:spAutoFit/>
          </a:bodyPr>
          <a:lstStyle/>
          <a:p>
            <a:pPr algn="ctr">
              <a:lnSpc>
                <a:spcPct val="90000"/>
              </a:lnSpc>
              <a:spcAft>
                <a:spcPts val="600"/>
              </a:spcAft>
            </a:pPr>
            <a:r>
              <a:rPr lang="en-US" sz="1600" dirty="0">
                <a:solidFill>
                  <a:schemeClr val="bg1"/>
                </a:solidFill>
              </a:rPr>
              <a:t>User and App</a:t>
            </a:r>
          </a:p>
          <a:p>
            <a:pPr algn="ctr">
              <a:lnSpc>
                <a:spcPct val="90000"/>
              </a:lnSpc>
              <a:spcAft>
                <a:spcPts val="600"/>
              </a:spcAft>
            </a:pPr>
            <a:r>
              <a:rPr lang="en-US" sz="1600" b="1" dirty="0">
                <a:solidFill>
                  <a:schemeClr val="bg1"/>
                </a:solidFill>
              </a:rPr>
              <a:t>Effective </a:t>
            </a:r>
          </a:p>
          <a:p>
            <a:pPr algn="ctr">
              <a:lnSpc>
                <a:spcPct val="90000"/>
              </a:lnSpc>
              <a:spcAft>
                <a:spcPts val="600"/>
              </a:spcAft>
            </a:pPr>
            <a:r>
              <a:rPr lang="en-US" sz="1600" dirty="0">
                <a:solidFill>
                  <a:schemeClr val="bg1"/>
                </a:solidFill>
              </a:rPr>
              <a:t>Permissions</a:t>
            </a:r>
          </a:p>
        </p:txBody>
      </p:sp>
    </p:spTree>
    <p:extLst>
      <p:ext uri="{BB962C8B-B14F-4D97-AF65-F5344CB8AC3E}">
        <p14:creationId xmlns:p14="http://schemas.microsoft.com/office/powerpoint/2010/main" val="3552424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Management with Role Separation </a:t>
            </a:r>
          </a:p>
        </p:txBody>
      </p:sp>
      <p:sp>
        <p:nvSpPr>
          <p:cNvPr id="2" name="Text Placeholder 1">
            <a:extLst>
              <a:ext uri="{FF2B5EF4-FFF2-40B4-BE49-F238E27FC236}">
                <a16:creationId xmlns:a16="http://schemas.microsoft.com/office/drawing/2014/main" id="{697FF2B8-F1B1-4FA0-8006-F39786092681}"/>
              </a:ext>
            </a:extLst>
          </p:cNvPr>
          <p:cNvSpPr>
            <a:spLocks noGrp="1"/>
          </p:cNvSpPr>
          <p:nvPr>
            <p:ph sz="quarter" idx="10"/>
          </p:nvPr>
        </p:nvSpPr>
        <p:spPr/>
        <p:txBody>
          <a:bodyPr/>
          <a:lstStyle/>
          <a:p>
            <a:r>
              <a:rPr lang="en-US" dirty="0"/>
              <a:t>Role Separation ensures risk is controlled by spreading responsibilities across roles ensuring no one role has complete access to the entire key and data space.  </a:t>
            </a:r>
          </a:p>
          <a:p>
            <a:r>
              <a:rPr lang="en-US" dirty="0"/>
              <a:t>Unauthorized users have no access to data or encryption keys*</a:t>
            </a:r>
          </a:p>
          <a:p>
            <a:r>
              <a:rPr lang="en-US" dirty="0"/>
              <a:t>Keys can be managed without Role Separation but internal access risks may develop</a:t>
            </a:r>
          </a:p>
          <a:p>
            <a:endParaRPr lang="en-US" dirty="0"/>
          </a:p>
          <a:p>
            <a:pPr marL="0" indent="0">
              <a:buNone/>
            </a:pPr>
            <a:r>
              <a:rPr lang="en-US" dirty="0"/>
              <a:t>*Cloud Application Administration or Subscription Owner with full Admin rights role technically has access to all data within an specified subscription.  Use of custom or specific roles mitigates this!</a:t>
            </a:r>
          </a:p>
        </p:txBody>
      </p:sp>
    </p:spTree>
    <p:extLst>
      <p:ext uri="{BB962C8B-B14F-4D97-AF65-F5344CB8AC3E}">
        <p14:creationId xmlns:p14="http://schemas.microsoft.com/office/powerpoint/2010/main" val="1195387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F9A0-ABA7-41BB-900F-CD80FEA29AF8}"/>
              </a:ext>
            </a:extLst>
          </p:cNvPr>
          <p:cNvSpPr>
            <a:spLocks noGrp="1"/>
          </p:cNvSpPr>
          <p:nvPr>
            <p:ph type="title"/>
          </p:nvPr>
        </p:nvSpPr>
        <p:spPr>
          <a:xfrm>
            <a:off x="585216" y="2537210"/>
            <a:ext cx="9144000" cy="997196"/>
          </a:xfrm>
        </p:spPr>
        <p:txBody>
          <a:bodyPr/>
          <a:lstStyle/>
          <a:p>
            <a:r>
              <a:rPr lang="en-US" dirty="0"/>
              <a:t>Common Identity Platform Authentication Flows for Contoso</a:t>
            </a:r>
          </a:p>
        </p:txBody>
      </p:sp>
    </p:spTree>
    <p:extLst>
      <p:ext uri="{BB962C8B-B14F-4D97-AF65-F5344CB8AC3E}">
        <p14:creationId xmlns:p14="http://schemas.microsoft.com/office/powerpoint/2010/main" val="161945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5317A-7A7D-4E6F-A1AC-ABFEBA9FD842}"/>
              </a:ext>
            </a:extLst>
          </p:cNvPr>
          <p:cNvSpPr>
            <a:spLocks noGrp="1"/>
          </p:cNvSpPr>
          <p:nvPr>
            <p:ph type="title"/>
          </p:nvPr>
        </p:nvSpPr>
        <p:spPr>
          <a:xfrm>
            <a:off x="588263" y="457200"/>
            <a:ext cx="11018520" cy="553998"/>
          </a:xfrm>
        </p:spPr>
        <p:txBody>
          <a:bodyPr/>
          <a:lstStyle/>
          <a:p>
            <a:r>
              <a:rPr lang="en-US" dirty="0"/>
              <a:t>A Simple Application Authentication Flow</a:t>
            </a:r>
          </a:p>
        </p:txBody>
      </p:sp>
      <p:cxnSp>
        <p:nvCxnSpPr>
          <p:cNvPr id="6" name="Straight Arrow Connector 5">
            <a:extLst>
              <a:ext uri="{FF2B5EF4-FFF2-40B4-BE49-F238E27FC236}">
                <a16:creationId xmlns:a16="http://schemas.microsoft.com/office/drawing/2014/main" id="{C78A4588-13F1-46A9-8827-1071BC4D0E81}"/>
              </a:ext>
            </a:extLst>
          </p:cNvPr>
          <p:cNvCxnSpPr>
            <a:cxnSpLocks/>
          </p:cNvCxnSpPr>
          <p:nvPr/>
        </p:nvCxnSpPr>
        <p:spPr>
          <a:xfrm>
            <a:off x="2095500" y="3988438"/>
            <a:ext cx="641032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3D2EF45D-9B17-4D4A-A817-9A8D81C19404}"/>
              </a:ext>
            </a:extLst>
          </p:cNvPr>
          <p:cNvSpPr/>
          <p:nvPr/>
        </p:nvSpPr>
        <p:spPr bwMode="auto">
          <a:xfrm>
            <a:off x="3482340" y="3851278"/>
            <a:ext cx="274320"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1</a:t>
            </a:r>
          </a:p>
        </p:txBody>
      </p:sp>
      <p:sp>
        <p:nvSpPr>
          <p:cNvPr id="8" name="Oval 7">
            <a:extLst>
              <a:ext uri="{FF2B5EF4-FFF2-40B4-BE49-F238E27FC236}">
                <a16:creationId xmlns:a16="http://schemas.microsoft.com/office/drawing/2014/main" id="{6EDA3D6F-A1AA-4DA9-B01E-F647D610D072}"/>
              </a:ext>
            </a:extLst>
          </p:cNvPr>
          <p:cNvSpPr/>
          <p:nvPr/>
        </p:nvSpPr>
        <p:spPr bwMode="auto">
          <a:xfrm>
            <a:off x="3482340" y="6026147"/>
            <a:ext cx="274320"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5</a:t>
            </a:r>
          </a:p>
        </p:txBody>
      </p:sp>
      <p:cxnSp>
        <p:nvCxnSpPr>
          <p:cNvPr id="9" name="Straight Arrow Connector 8">
            <a:extLst>
              <a:ext uri="{FF2B5EF4-FFF2-40B4-BE49-F238E27FC236}">
                <a16:creationId xmlns:a16="http://schemas.microsoft.com/office/drawing/2014/main" id="{CA4025E6-D82D-474C-9F1A-5EC5E3312B51}"/>
              </a:ext>
            </a:extLst>
          </p:cNvPr>
          <p:cNvCxnSpPr>
            <a:cxnSpLocks/>
          </p:cNvCxnSpPr>
          <p:nvPr/>
        </p:nvCxnSpPr>
        <p:spPr>
          <a:xfrm>
            <a:off x="2095500" y="4445638"/>
            <a:ext cx="6381750"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4A716C0-9C19-4398-8018-1F3C43F48B1F}"/>
              </a:ext>
            </a:extLst>
          </p:cNvPr>
          <p:cNvCxnSpPr>
            <a:cxnSpLocks/>
          </p:cNvCxnSpPr>
          <p:nvPr/>
        </p:nvCxnSpPr>
        <p:spPr>
          <a:xfrm>
            <a:off x="2095500" y="5424176"/>
            <a:ext cx="6419850"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76D085B-E319-4C08-8E84-81FF44CC07B8}"/>
              </a:ext>
            </a:extLst>
          </p:cNvPr>
          <p:cNvCxnSpPr>
            <a:cxnSpLocks/>
          </p:cNvCxnSpPr>
          <p:nvPr/>
        </p:nvCxnSpPr>
        <p:spPr>
          <a:xfrm>
            <a:off x="2095500" y="4926980"/>
            <a:ext cx="64008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8">
            <a:extLst>
              <a:ext uri="{FF2B5EF4-FFF2-40B4-BE49-F238E27FC236}">
                <a16:creationId xmlns:a16="http://schemas.microsoft.com/office/drawing/2014/main" id="{9003E44E-04BA-47B2-9367-28768E8319BF}"/>
              </a:ext>
            </a:extLst>
          </p:cNvPr>
          <p:cNvCxnSpPr>
            <a:cxnSpLocks/>
            <a:endCxn id="8" idx="2"/>
          </p:cNvCxnSpPr>
          <p:nvPr/>
        </p:nvCxnSpPr>
        <p:spPr>
          <a:xfrm>
            <a:off x="1381125" y="5545481"/>
            <a:ext cx="2101215" cy="617826"/>
          </a:xfrm>
          <a:prstGeom prst="bentConnector3">
            <a:avLst>
              <a:gd name="adj1" fmla="val 136"/>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32">
            <a:extLst>
              <a:ext uri="{FF2B5EF4-FFF2-40B4-BE49-F238E27FC236}">
                <a16:creationId xmlns:a16="http://schemas.microsoft.com/office/drawing/2014/main" id="{31AF28C7-4DF2-41CA-85C8-DCF023C2E1E5}"/>
              </a:ext>
            </a:extLst>
          </p:cNvPr>
          <p:cNvCxnSpPr>
            <a:cxnSpLocks/>
            <a:stCxn id="8" idx="6"/>
            <a:endCxn id="16" idx="3"/>
          </p:cNvCxnSpPr>
          <p:nvPr/>
        </p:nvCxnSpPr>
        <p:spPr>
          <a:xfrm flipV="1">
            <a:off x="3756660" y="4182107"/>
            <a:ext cx="6320790" cy="1981200"/>
          </a:xfrm>
          <a:prstGeom prst="bentConnector3">
            <a:avLst>
              <a:gd name="adj1" fmla="val 103617"/>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91107E66-E8EC-4621-9910-91F98D32FEA5}"/>
              </a:ext>
            </a:extLst>
          </p:cNvPr>
          <p:cNvSpPr/>
          <p:nvPr/>
        </p:nvSpPr>
        <p:spPr bwMode="auto">
          <a:xfrm>
            <a:off x="3482340" y="4789820"/>
            <a:ext cx="274320"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a:extLst>
              <a:ext uri="{FF2B5EF4-FFF2-40B4-BE49-F238E27FC236}">
                <a16:creationId xmlns:a16="http://schemas.microsoft.com/office/drawing/2014/main" id="{9E1DCA00-501E-4307-A2EA-E42ECFF195B8}"/>
              </a:ext>
            </a:extLst>
          </p:cNvPr>
          <p:cNvSpPr/>
          <p:nvPr/>
        </p:nvSpPr>
        <p:spPr bwMode="auto">
          <a:xfrm>
            <a:off x="8496300" y="4845055"/>
            <a:ext cx="1581150" cy="1040785"/>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Microsoft Identity Platform</a:t>
            </a:r>
          </a:p>
        </p:txBody>
      </p:sp>
      <p:sp>
        <p:nvSpPr>
          <p:cNvPr id="16" name="Rectangle 15">
            <a:extLst>
              <a:ext uri="{FF2B5EF4-FFF2-40B4-BE49-F238E27FC236}">
                <a16:creationId xmlns:a16="http://schemas.microsoft.com/office/drawing/2014/main" id="{0DABBE49-974C-4B8A-A698-4C2C18FA59B2}"/>
              </a:ext>
            </a:extLst>
          </p:cNvPr>
          <p:cNvSpPr/>
          <p:nvPr/>
        </p:nvSpPr>
        <p:spPr bwMode="auto">
          <a:xfrm>
            <a:off x="8496300" y="3693163"/>
            <a:ext cx="1581150" cy="977888"/>
          </a:xfrm>
          <a:prstGeom prst="rect">
            <a:avLst/>
          </a:prstGeom>
          <a:solidFill>
            <a:schemeClr val="accent4">
              <a:lumMod val="50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45720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ASP.NET Core Web App</a:t>
            </a:r>
          </a:p>
        </p:txBody>
      </p:sp>
      <p:pic>
        <p:nvPicPr>
          <p:cNvPr id="17" name="Picture 16">
            <a:extLst>
              <a:ext uri="{FF2B5EF4-FFF2-40B4-BE49-F238E27FC236}">
                <a16:creationId xmlns:a16="http://schemas.microsoft.com/office/drawing/2014/main" id="{A632B6B8-0675-49BD-ADF9-298A9A1F89E4}"/>
              </a:ext>
            </a:extLst>
          </p:cNvPr>
          <p:cNvPicPr>
            <a:picLocks noChangeAspect="1"/>
          </p:cNvPicPr>
          <p:nvPr/>
        </p:nvPicPr>
        <p:blipFill>
          <a:blip r:embed="rId3">
            <a:biLevel thresh="25000"/>
          </a:blip>
          <a:stretch>
            <a:fillRect/>
          </a:stretch>
        </p:blipFill>
        <p:spPr>
          <a:xfrm>
            <a:off x="9659537" y="3740787"/>
            <a:ext cx="379813" cy="384281"/>
          </a:xfrm>
          <a:prstGeom prst="rect">
            <a:avLst/>
          </a:prstGeom>
        </p:spPr>
      </p:pic>
      <p:sp>
        <p:nvSpPr>
          <p:cNvPr id="18" name="Oval 17">
            <a:extLst>
              <a:ext uri="{FF2B5EF4-FFF2-40B4-BE49-F238E27FC236}">
                <a16:creationId xmlns:a16="http://schemas.microsoft.com/office/drawing/2014/main" id="{DC143700-85D5-40A9-B01A-7BAA9A2FB5E3}"/>
              </a:ext>
            </a:extLst>
          </p:cNvPr>
          <p:cNvSpPr/>
          <p:nvPr/>
        </p:nvSpPr>
        <p:spPr bwMode="auto">
          <a:xfrm>
            <a:off x="3482340" y="4320549"/>
            <a:ext cx="274320"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2</a:t>
            </a:r>
          </a:p>
        </p:txBody>
      </p:sp>
      <p:sp>
        <p:nvSpPr>
          <p:cNvPr id="19" name="Oval 18">
            <a:extLst>
              <a:ext uri="{FF2B5EF4-FFF2-40B4-BE49-F238E27FC236}">
                <a16:creationId xmlns:a16="http://schemas.microsoft.com/office/drawing/2014/main" id="{D2BCDE87-73B9-49CE-8E47-B8FF4C80D548}"/>
              </a:ext>
            </a:extLst>
          </p:cNvPr>
          <p:cNvSpPr/>
          <p:nvPr/>
        </p:nvSpPr>
        <p:spPr bwMode="auto">
          <a:xfrm>
            <a:off x="3482340" y="5298446"/>
            <a:ext cx="274320"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4</a:t>
            </a:r>
          </a:p>
        </p:txBody>
      </p:sp>
      <p:sp>
        <p:nvSpPr>
          <p:cNvPr id="20" name="TextBox 19">
            <a:extLst>
              <a:ext uri="{FF2B5EF4-FFF2-40B4-BE49-F238E27FC236}">
                <a16:creationId xmlns:a16="http://schemas.microsoft.com/office/drawing/2014/main" id="{BFCEEFFF-F6D1-42B1-954C-8231724E12E2}"/>
              </a:ext>
            </a:extLst>
          </p:cNvPr>
          <p:cNvSpPr txBox="1"/>
          <p:nvPr/>
        </p:nvSpPr>
        <p:spPr>
          <a:xfrm>
            <a:off x="3683949" y="3932533"/>
            <a:ext cx="1642501" cy="461665"/>
          </a:xfrm>
          <a:prstGeom prst="rect">
            <a:avLst/>
          </a:prstGeom>
          <a:noFill/>
        </p:spPr>
        <p:txBody>
          <a:bodyPr wrap="none" lIns="182880" tIns="146304" rIns="182880" bIns="146304" rtlCol="0">
            <a:spAutoFit/>
          </a:bodyPr>
          <a:lstStyle/>
          <a:p>
            <a:pPr>
              <a:lnSpc>
                <a:spcPct val="90000"/>
              </a:lnSpc>
              <a:spcAft>
                <a:spcPts val="600"/>
              </a:spcAft>
            </a:pPr>
            <a:r>
              <a:rPr lang="en-US" sz="1200" dirty="0"/>
              <a:t>https://&lt;site&gt;.com</a:t>
            </a:r>
          </a:p>
        </p:txBody>
      </p:sp>
      <p:sp>
        <p:nvSpPr>
          <p:cNvPr id="21" name="Flowchart: Document 20">
            <a:extLst>
              <a:ext uri="{FF2B5EF4-FFF2-40B4-BE49-F238E27FC236}">
                <a16:creationId xmlns:a16="http://schemas.microsoft.com/office/drawing/2014/main" id="{A07FBDC2-AFAA-4901-8095-4456AB5825A4}"/>
              </a:ext>
            </a:extLst>
          </p:cNvPr>
          <p:cNvSpPr/>
          <p:nvPr/>
        </p:nvSpPr>
        <p:spPr bwMode="auto">
          <a:xfrm>
            <a:off x="3850723" y="6241471"/>
            <a:ext cx="274320" cy="317452"/>
          </a:xfrm>
          <a:prstGeom prst="flowChartDocumen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lumMod val="50000"/>
                </a:schemeClr>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285A9BE-0034-4F23-9AE6-FA3FE299C4B7}"/>
              </a:ext>
            </a:extLst>
          </p:cNvPr>
          <p:cNvSpPr txBox="1"/>
          <p:nvPr/>
        </p:nvSpPr>
        <p:spPr>
          <a:xfrm>
            <a:off x="4055295" y="6097264"/>
            <a:ext cx="1257717" cy="461665"/>
          </a:xfrm>
          <a:prstGeom prst="rect">
            <a:avLst/>
          </a:prstGeom>
          <a:noFill/>
        </p:spPr>
        <p:txBody>
          <a:bodyPr wrap="none" lIns="182880" tIns="146304" rIns="182880" bIns="146304" rtlCol="0">
            <a:spAutoFit/>
          </a:bodyPr>
          <a:lstStyle/>
          <a:p>
            <a:pPr>
              <a:lnSpc>
                <a:spcPct val="90000"/>
              </a:lnSpc>
              <a:spcAft>
                <a:spcPts val="600"/>
              </a:spcAft>
            </a:pPr>
            <a:r>
              <a:rPr lang="en-US" sz="1200" dirty="0"/>
              <a:t>Access Token</a:t>
            </a:r>
          </a:p>
        </p:txBody>
      </p:sp>
      <p:sp>
        <p:nvSpPr>
          <p:cNvPr id="23" name="Flowchart: Document 22">
            <a:extLst>
              <a:ext uri="{FF2B5EF4-FFF2-40B4-BE49-F238E27FC236}">
                <a16:creationId xmlns:a16="http://schemas.microsoft.com/office/drawing/2014/main" id="{A6FBF1DC-9BD4-454D-B328-3B37B2C829E8}"/>
              </a:ext>
            </a:extLst>
          </p:cNvPr>
          <p:cNvSpPr/>
          <p:nvPr/>
        </p:nvSpPr>
        <p:spPr bwMode="auto">
          <a:xfrm>
            <a:off x="3865375" y="5500572"/>
            <a:ext cx="274320" cy="317452"/>
          </a:xfrm>
          <a:prstGeom prst="flowChartDocumen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lumMod val="50000"/>
                </a:schemeClr>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6722C8-A1C0-43B5-BB4D-FAFFB4980A37}"/>
              </a:ext>
            </a:extLst>
          </p:cNvPr>
          <p:cNvSpPr txBox="1"/>
          <p:nvPr/>
        </p:nvSpPr>
        <p:spPr>
          <a:xfrm>
            <a:off x="4064820" y="5338451"/>
            <a:ext cx="309798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t>Access Token + redirect URL</a:t>
            </a:r>
          </a:p>
        </p:txBody>
      </p:sp>
      <p:sp>
        <p:nvSpPr>
          <p:cNvPr id="25" name="TextBox 24">
            <a:extLst>
              <a:ext uri="{FF2B5EF4-FFF2-40B4-BE49-F238E27FC236}">
                <a16:creationId xmlns:a16="http://schemas.microsoft.com/office/drawing/2014/main" id="{5C2CA91D-333E-4F7D-822B-42FCCB384075}"/>
              </a:ext>
            </a:extLst>
          </p:cNvPr>
          <p:cNvSpPr txBox="1"/>
          <p:nvPr/>
        </p:nvSpPr>
        <p:spPr>
          <a:xfrm>
            <a:off x="3693933" y="4814571"/>
            <a:ext cx="309798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t>Credential prompt</a:t>
            </a:r>
          </a:p>
        </p:txBody>
      </p:sp>
      <p:sp>
        <p:nvSpPr>
          <p:cNvPr id="26" name="TextBox 25">
            <a:extLst>
              <a:ext uri="{FF2B5EF4-FFF2-40B4-BE49-F238E27FC236}">
                <a16:creationId xmlns:a16="http://schemas.microsoft.com/office/drawing/2014/main" id="{65075A82-671E-4A2C-8781-584E71B6E2E1}"/>
              </a:ext>
            </a:extLst>
          </p:cNvPr>
          <p:cNvSpPr txBox="1"/>
          <p:nvPr/>
        </p:nvSpPr>
        <p:spPr>
          <a:xfrm>
            <a:off x="3693933" y="4347824"/>
            <a:ext cx="309798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t>Redirect </a:t>
            </a:r>
          </a:p>
        </p:txBody>
      </p:sp>
      <p:pic>
        <p:nvPicPr>
          <p:cNvPr id="29" name="Graphic 28" descr="Browser window">
            <a:extLst>
              <a:ext uri="{FF2B5EF4-FFF2-40B4-BE49-F238E27FC236}">
                <a16:creationId xmlns:a16="http://schemas.microsoft.com/office/drawing/2014/main" id="{61C804F3-CBAA-4666-97FB-F3350769D5A3}"/>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8150" y="3299716"/>
            <a:ext cx="1804861" cy="2726432"/>
          </a:xfrm>
          <a:prstGeom prst="rect">
            <a:avLst/>
          </a:prstGeom>
        </p:spPr>
      </p:pic>
      <p:sp>
        <p:nvSpPr>
          <p:cNvPr id="30" name="Content Placeholder 2">
            <a:extLst>
              <a:ext uri="{FF2B5EF4-FFF2-40B4-BE49-F238E27FC236}">
                <a16:creationId xmlns:a16="http://schemas.microsoft.com/office/drawing/2014/main" id="{71A66EF4-1F91-4010-AA9D-3AD21DF5A3F8}"/>
              </a:ext>
            </a:extLst>
          </p:cNvPr>
          <p:cNvSpPr txBox="1">
            <a:spLocks/>
          </p:cNvSpPr>
          <p:nvPr/>
        </p:nvSpPr>
        <p:spPr>
          <a:xfrm>
            <a:off x="588263" y="1211561"/>
            <a:ext cx="10375012" cy="1919152"/>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Authentication Flows are consistent and secure with Identity Platform</a:t>
            </a:r>
            <a:r>
              <a:rPr lang="en-US" sz="2400" b="1" dirty="0">
                <a:latin typeface="+mj-lt"/>
              </a:rPr>
              <a:t>!</a:t>
            </a:r>
            <a:endParaRPr lang="en-US" sz="2400" b="1" dirty="0"/>
          </a:p>
          <a:p>
            <a:pPr marL="457200" indent="-4572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Represent custom workflows that reflect business needs as well as reducing complexity and user experience issues (SSO, scope prompting) </a:t>
            </a:r>
          </a:p>
          <a:p>
            <a:pPr marL="457200" indent="-4572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Enable direct API integration to represent a comprehensive, event-driven workflow across applications. </a:t>
            </a:r>
            <a:br>
              <a:rPr lang="en-US" sz="2400" dirty="0">
                <a:latin typeface="Segoe UI Semilight" panose="020B0402040204020203" pitchFamily="34" charset="0"/>
                <a:cs typeface="Segoe UI Semilight" panose="020B0402040204020203" pitchFamily="34" charset="0"/>
              </a:rPr>
            </a:br>
            <a:endParaRPr lang="en-US" sz="2400" dirty="0">
              <a:latin typeface="Segoe UI Semilight" panose="020B0402040204020203" pitchFamily="34" charset="0"/>
              <a:cs typeface="Segoe UI Semilight" panose="020B0402040204020203" pitchFamily="34" charset="0"/>
            </a:endParaRPr>
          </a:p>
          <a:p>
            <a:pPr>
              <a:spcAft>
                <a:spcPts val="882"/>
              </a:spcAft>
            </a:pPr>
            <a:endParaRPr lang="en-US" sz="2400" dirty="0"/>
          </a:p>
        </p:txBody>
      </p:sp>
    </p:spTree>
    <p:extLst>
      <p:ext uri="{BB962C8B-B14F-4D97-AF65-F5344CB8AC3E}">
        <p14:creationId xmlns:p14="http://schemas.microsoft.com/office/powerpoint/2010/main" val="6408196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2DFBA-5BC1-475A-8F8C-2F4072C9ADEA}"/>
              </a:ext>
            </a:extLst>
          </p:cNvPr>
          <p:cNvSpPr>
            <a:spLocks noGrp="1"/>
          </p:cNvSpPr>
          <p:nvPr>
            <p:ph type="title"/>
          </p:nvPr>
        </p:nvSpPr>
        <p:spPr/>
        <p:txBody>
          <a:bodyPr/>
          <a:lstStyle/>
          <a:p>
            <a:r>
              <a:rPr lang="en-US" dirty="0"/>
              <a:t>“On Behalf Of” (OBO) Authentication Flow</a:t>
            </a:r>
          </a:p>
        </p:txBody>
      </p:sp>
      <p:sp>
        <p:nvSpPr>
          <p:cNvPr id="3" name="Content Placeholder 2">
            <a:extLst>
              <a:ext uri="{FF2B5EF4-FFF2-40B4-BE49-F238E27FC236}">
                <a16:creationId xmlns:a16="http://schemas.microsoft.com/office/drawing/2014/main" id="{7DF273E0-60A6-4755-A74A-4393A17AB568}"/>
              </a:ext>
            </a:extLst>
          </p:cNvPr>
          <p:cNvSpPr>
            <a:spLocks noGrp="1"/>
          </p:cNvSpPr>
          <p:nvPr>
            <p:ph sz="quarter" idx="10"/>
          </p:nvPr>
        </p:nvSpPr>
        <p:spPr>
          <a:xfrm>
            <a:off x="461157" y="2241879"/>
            <a:ext cx="3733785" cy="3533275"/>
          </a:xfrm>
        </p:spPr>
        <p:txBody>
          <a:bodyPr/>
          <a:lstStyle/>
          <a:p>
            <a:r>
              <a:rPr lang="en-US" dirty="0">
                <a:latin typeface="Segoe UI Semilight" panose="020B0402040204020203" pitchFamily="34" charset="0"/>
                <a:cs typeface="Segoe UI Semilight" panose="020B0402040204020203" pitchFamily="34" charset="0"/>
              </a:rPr>
              <a:t>Post authentication, with a web api, that web api can log into yet another web api on behalf of the user without the user even knowing it.  </a:t>
            </a:r>
            <a:br>
              <a:rPr lang="en-US" dirty="0">
                <a:latin typeface="Segoe UI Semilight" panose="020B0402040204020203" pitchFamily="34" charset="0"/>
                <a:cs typeface="Segoe UI Semilight" panose="020B0402040204020203" pitchFamily="34" charset="0"/>
              </a:rPr>
            </a:br>
            <a:endParaRPr lang="en-US" dirty="0">
              <a:latin typeface="Segoe UI Semilight" panose="020B0402040204020203" pitchFamily="34" charset="0"/>
              <a:cs typeface="Segoe UI Semilight" panose="020B0402040204020203" pitchFamily="34" charset="0"/>
            </a:endParaRPr>
          </a:p>
          <a:p>
            <a:endParaRPr lang="en-US" dirty="0"/>
          </a:p>
        </p:txBody>
      </p:sp>
      <p:cxnSp>
        <p:nvCxnSpPr>
          <p:cNvPr id="4" name="Straight Connector 3">
            <a:extLst>
              <a:ext uri="{FF2B5EF4-FFF2-40B4-BE49-F238E27FC236}">
                <a16:creationId xmlns:a16="http://schemas.microsoft.com/office/drawing/2014/main" id="{372F188C-3DB2-4DF2-89B2-C236B5EB4940}"/>
              </a:ext>
            </a:extLst>
          </p:cNvPr>
          <p:cNvCxnSpPr>
            <a:cxnSpLocks/>
          </p:cNvCxnSpPr>
          <p:nvPr/>
        </p:nvCxnSpPr>
        <p:spPr>
          <a:xfrm flipH="1">
            <a:off x="4916055" y="2959886"/>
            <a:ext cx="1243" cy="3273576"/>
          </a:xfrm>
          <a:prstGeom prst="line">
            <a:avLst/>
          </a:prstGeom>
          <a:ln>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6476C0B-9AAA-46B7-B0C3-8F146CD8FA21}"/>
              </a:ext>
            </a:extLst>
          </p:cNvPr>
          <p:cNvCxnSpPr>
            <a:cxnSpLocks/>
          </p:cNvCxnSpPr>
          <p:nvPr/>
        </p:nvCxnSpPr>
        <p:spPr>
          <a:xfrm flipH="1">
            <a:off x="6658932" y="3023818"/>
            <a:ext cx="1243" cy="3273576"/>
          </a:xfrm>
          <a:prstGeom prst="line">
            <a:avLst/>
          </a:prstGeom>
          <a:ln>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F9202A1-2F10-4258-898D-B130DA74F946}"/>
              </a:ext>
            </a:extLst>
          </p:cNvPr>
          <p:cNvCxnSpPr>
            <a:cxnSpLocks/>
          </p:cNvCxnSpPr>
          <p:nvPr/>
        </p:nvCxnSpPr>
        <p:spPr>
          <a:xfrm>
            <a:off x="9213306" y="2959886"/>
            <a:ext cx="9970" cy="3319414"/>
          </a:xfrm>
          <a:prstGeom prst="line">
            <a:avLst/>
          </a:prstGeom>
          <a:ln>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422D53-A8B7-49C0-B516-F4EDDC68D8A1}"/>
              </a:ext>
            </a:extLst>
          </p:cNvPr>
          <p:cNvCxnSpPr>
            <a:cxnSpLocks/>
          </p:cNvCxnSpPr>
          <p:nvPr/>
        </p:nvCxnSpPr>
        <p:spPr>
          <a:xfrm flipH="1" flipV="1">
            <a:off x="11359741" y="2959886"/>
            <a:ext cx="14917" cy="3319414"/>
          </a:xfrm>
          <a:prstGeom prst="line">
            <a:avLst/>
          </a:prstGeom>
          <a:ln>
            <a:solidFill>
              <a:schemeClr val="bg1">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E99EE73-26DB-4BC8-8AAE-F3513E16F5FB}"/>
              </a:ext>
            </a:extLst>
          </p:cNvPr>
          <p:cNvSpPr/>
          <p:nvPr/>
        </p:nvSpPr>
        <p:spPr bwMode="auto">
          <a:xfrm>
            <a:off x="5985285" y="1983033"/>
            <a:ext cx="1345490" cy="1040785"/>
          </a:xfrm>
          <a:prstGeom prst="rect">
            <a:avLst/>
          </a:prstGeom>
          <a:solidFill>
            <a:schemeClr val="tx1"/>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Microsoft Identity Platform</a:t>
            </a:r>
          </a:p>
        </p:txBody>
      </p:sp>
      <p:sp>
        <p:nvSpPr>
          <p:cNvPr id="9" name="TextBox 8">
            <a:extLst>
              <a:ext uri="{FF2B5EF4-FFF2-40B4-BE49-F238E27FC236}">
                <a16:creationId xmlns:a16="http://schemas.microsoft.com/office/drawing/2014/main" id="{A7BDFD44-BFC5-4D62-99A9-CB995F0B2DAF}"/>
              </a:ext>
            </a:extLst>
          </p:cNvPr>
          <p:cNvSpPr txBox="1"/>
          <p:nvPr/>
        </p:nvSpPr>
        <p:spPr>
          <a:xfrm>
            <a:off x="4129348" y="1752429"/>
            <a:ext cx="160242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solidFill>
                  <a:schemeClr val="bg1">
                    <a:lumMod val="50000"/>
                  </a:schemeClr>
                </a:solidFill>
              </a:rPr>
              <a:t>https://&lt;site&gt;.com</a:t>
            </a:r>
          </a:p>
        </p:txBody>
      </p:sp>
      <p:grpSp>
        <p:nvGrpSpPr>
          <p:cNvPr id="10" name="Group 9">
            <a:extLst>
              <a:ext uri="{FF2B5EF4-FFF2-40B4-BE49-F238E27FC236}">
                <a16:creationId xmlns:a16="http://schemas.microsoft.com/office/drawing/2014/main" id="{EECC641C-6758-4DA2-9EDE-6E98768B5C7D}"/>
              </a:ext>
            </a:extLst>
          </p:cNvPr>
          <p:cNvGrpSpPr/>
          <p:nvPr/>
        </p:nvGrpSpPr>
        <p:grpSpPr>
          <a:xfrm>
            <a:off x="4972772" y="3650863"/>
            <a:ext cx="4149892" cy="1330787"/>
            <a:chOff x="4491018" y="3415797"/>
            <a:chExt cx="4149892" cy="1330787"/>
          </a:xfrm>
        </p:grpSpPr>
        <p:cxnSp>
          <p:nvCxnSpPr>
            <p:cNvPr id="11" name="Straight Arrow Connector 10">
              <a:extLst>
                <a:ext uri="{FF2B5EF4-FFF2-40B4-BE49-F238E27FC236}">
                  <a16:creationId xmlns:a16="http://schemas.microsoft.com/office/drawing/2014/main" id="{CD489134-B18B-4E40-BA84-B12CA9CC272C}"/>
                </a:ext>
              </a:extLst>
            </p:cNvPr>
            <p:cNvCxnSpPr>
              <a:cxnSpLocks/>
            </p:cNvCxnSpPr>
            <p:nvPr/>
          </p:nvCxnSpPr>
          <p:spPr>
            <a:xfrm>
              <a:off x="4491018" y="3552957"/>
              <a:ext cx="414989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CCA285E-CDD7-4BC4-8AA4-00FF4442575D}"/>
                </a:ext>
              </a:extLst>
            </p:cNvPr>
            <p:cNvSpPr/>
            <p:nvPr/>
          </p:nvSpPr>
          <p:spPr bwMode="auto">
            <a:xfrm>
              <a:off x="4565420" y="3415797"/>
              <a:ext cx="274320"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1</a:t>
              </a:r>
            </a:p>
          </p:txBody>
        </p:sp>
        <p:sp>
          <p:nvSpPr>
            <p:cNvPr id="13" name="TextBox 12">
              <a:extLst>
                <a:ext uri="{FF2B5EF4-FFF2-40B4-BE49-F238E27FC236}">
                  <a16:creationId xmlns:a16="http://schemas.microsoft.com/office/drawing/2014/main" id="{BDFD56EB-BF5C-49F0-9249-58C7A4F8D90C}"/>
                </a:ext>
              </a:extLst>
            </p:cNvPr>
            <p:cNvSpPr txBox="1"/>
            <p:nvPr/>
          </p:nvSpPr>
          <p:spPr>
            <a:xfrm>
              <a:off x="4716390" y="3453922"/>
              <a:ext cx="1477330" cy="1292662"/>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lumMod val="50000"/>
                    </a:schemeClr>
                  </a:solidFill>
                </a:rPr>
                <a:t>User is authenticated, application sends access token A to Web API A</a:t>
              </a:r>
            </a:p>
          </p:txBody>
        </p:sp>
      </p:grpSp>
      <p:sp>
        <p:nvSpPr>
          <p:cNvPr id="14" name="Rectangle 13">
            <a:extLst>
              <a:ext uri="{FF2B5EF4-FFF2-40B4-BE49-F238E27FC236}">
                <a16:creationId xmlns:a16="http://schemas.microsoft.com/office/drawing/2014/main" id="{79222A84-9B9A-4EAD-9E31-8A0508636BD2}"/>
              </a:ext>
            </a:extLst>
          </p:cNvPr>
          <p:cNvSpPr/>
          <p:nvPr/>
        </p:nvSpPr>
        <p:spPr bwMode="auto">
          <a:xfrm>
            <a:off x="11333336" y="4105302"/>
            <a:ext cx="91440" cy="1828800"/>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82BB8B42-836B-4B34-9616-58697B5FCC9D}"/>
              </a:ext>
            </a:extLst>
          </p:cNvPr>
          <p:cNvSpPr/>
          <p:nvPr/>
        </p:nvSpPr>
        <p:spPr bwMode="auto">
          <a:xfrm>
            <a:off x="4881332" y="3460388"/>
            <a:ext cx="91440" cy="457200"/>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74E2F9F0-E85D-4495-A809-C720F485ABFA}"/>
              </a:ext>
            </a:extLst>
          </p:cNvPr>
          <p:cNvGrpSpPr/>
          <p:nvPr/>
        </p:nvGrpSpPr>
        <p:grpSpPr>
          <a:xfrm>
            <a:off x="8784093" y="2060221"/>
            <a:ext cx="820325" cy="3868834"/>
            <a:chOff x="7792559" y="1926517"/>
            <a:chExt cx="820325" cy="3868834"/>
          </a:xfrm>
        </p:grpSpPr>
        <p:sp>
          <p:nvSpPr>
            <p:cNvPr id="17" name="Rectangle 16">
              <a:extLst>
                <a:ext uri="{FF2B5EF4-FFF2-40B4-BE49-F238E27FC236}">
                  <a16:creationId xmlns:a16="http://schemas.microsoft.com/office/drawing/2014/main" id="{D16CEB7D-C315-4DBD-862A-7C841F81CF9E}"/>
                </a:ext>
              </a:extLst>
            </p:cNvPr>
            <p:cNvSpPr/>
            <p:nvPr/>
          </p:nvSpPr>
          <p:spPr bwMode="auto">
            <a:xfrm>
              <a:off x="8172595" y="3326471"/>
              <a:ext cx="91440" cy="2468880"/>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7FC2B94F-C070-43FD-BBF8-66C61975A6A4}"/>
                </a:ext>
              </a:extLst>
            </p:cNvPr>
            <p:cNvGrpSpPr/>
            <p:nvPr/>
          </p:nvGrpSpPr>
          <p:grpSpPr>
            <a:xfrm>
              <a:off x="7792559" y="1926517"/>
              <a:ext cx="820325" cy="899665"/>
              <a:chOff x="9147361" y="2792281"/>
              <a:chExt cx="1371600" cy="1608902"/>
            </a:xfrm>
          </p:grpSpPr>
          <p:grpSp>
            <p:nvGrpSpPr>
              <p:cNvPr id="19" name="Group 18">
                <a:extLst>
                  <a:ext uri="{FF2B5EF4-FFF2-40B4-BE49-F238E27FC236}">
                    <a16:creationId xmlns:a16="http://schemas.microsoft.com/office/drawing/2014/main" id="{4B7EE777-A216-4133-88EF-6CEE7F60B8D8}"/>
                  </a:ext>
                </a:extLst>
              </p:cNvPr>
              <p:cNvGrpSpPr/>
              <p:nvPr/>
            </p:nvGrpSpPr>
            <p:grpSpPr>
              <a:xfrm>
                <a:off x="9147361" y="3029583"/>
                <a:ext cx="1371600" cy="1371600"/>
                <a:chOff x="5790589" y="3979002"/>
                <a:chExt cx="1371600" cy="1371600"/>
              </a:xfrm>
            </p:grpSpPr>
            <p:sp>
              <p:nvSpPr>
                <p:cNvPr id="22" name="Rectangle 21">
                  <a:extLst>
                    <a:ext uri="{FF2B5EF4-FFF2-40B4-BE49-F238E27FC236}">
                      <a16:creationId xmlns:a16="http://schemas.microsoft.com/office/drawing/2014/main" id="{1D3B0FD8-6759-43DE-AFDD-15CD588A2CD4}"/>
                    </a:ext>
                  </a:extLst>
                </p:cNvPr>
                <p:cNvSpPr/>
                <p:nvPr/>
              </p:nvSpPr>
              <p:spPr bwMode="auto">
                <a:xfrm>
                  <a:off x="5790589" y="3979002"/>
                  <a:ext cx="1371600" cy="1371600"/>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Web API</a:t>
                  </a:r>
                </a:p>
              </p:txBody>
            </p:sp>
            <p:pic>
              <p:nvPicPr>
                <p:cNvPr id="23" name="Graphic 22" descr="USB">
                  <a:extLst>
                    <a:ext uri="{FF2B5EF4-FFF2-40B4-BE49-F238E27FC236}">
                      <a16:creationId xmlns:a16="http://schemas.microsoft.com/office/drawing/2014/main" id="{D52BE202-8A7E-4DC3-9F02-E96CC2B17A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9982" y="4597978"/>
                  <a:ext cx="692812" cy="692811"/>
                </a:xfrm>
                <a:prstGeom prst="rect">
                  <a:avLst/>
                </a:prstGeom>
              </p:spPr>
            </p:pic>
          </p:grpSp>
          <p:sp>
            <p:nvSpPr>
              <p:cNvPr id="20" name="Rectangle 19">
                <a:extLst>
                  <a:ext uri="{FF2B5EF4-FFF2-40B4-BE49-F238E27FC236}">
                    <a16:creationId xmlns:a16="http://schemas.microsoft.com/office/drawing/2014/main" id="{61B212FE-F691-48CE-8908-FE8B4CAFD6EB}"/>
                  </a:ext>
                </a:extLst>
              </p:cNvPr>
              <p:cNvSpPr/>
              <p:nvPr/>
            </p:nvSpPr>
            <p:spPr bwMode="auto">
              <a:xfrm>
                <a:off x="9323783" y="2792281"/>
                <a:ext cx="390525" cy="231852"/>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622A099E-BF3A-4593-92DF-15BB410169B5}"/>
                  </a:ext>
                </a:extLst>
              </p:cNvPr>
              <p:cNvSpPr/>
              <p:nvPr/>
            </p:nvSpPr>
            <p:spPr bwMode="auto">
              <a:xfrm>
                <a:off x="9939230" y="2792281"/>
                <a:ext cx="390525" cy="231852"/>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A73F8E7A-2D40-4CE6-B40D-D82518C87730}"/>
              </a:ext>
            </a:extLst>
          </p:cNvPr>
          <p:cNvGrpSpPr/>
          <p:nvPr/>
        </p:nvGrpSpPr>
        <p:grpSpPr>
          <a:xfrm>
            <a:off x="10959103" y="2060221"/>
            <a:ext cx="820325" cy="899665"/>
            <a:chOff x="9147361" y="2792281"/>
            <a:chExt cx="1371600" cy="1608902"/>
          </a:xfrm>
        </p:grpSpPr>
        <p:grpSp>
          <p:nvGrpSpPr>
            <p:cNvPr id="25" name="Group 24">
              <a:extLst>
                <a:ext uri="{FF2B5EF4-FFF2-40B4-BE49-F238E27FC236}">
                  <a16:creationId xmlns:a16="http://schemas.microsoft.com/office/drawing/2014/main" id="{CA5F9366-413E-40BC-9AE9-EC753661227D}"/>
                </a:ext>
              </a:extLst>
            </p:cNvPr>
            <p:cNvGrpSpPr/>
            <p:nvPr/>
          </p:nvGrpSpPr>
          <p:grpSpPr>
            <a:xfrm>
              <a:off x="9147361" y="3029583"/>
              <a:ext cx="1371600" cy="1371600"/>
              <a:chOff x="5790589" y="3979002"/>
              <a:chExt cx="1371600" cy="1371600"/>
            </a:xfrm>
          </p:grpSpPr>
          <p:sp>
            <p:nvSpPr>
              <p:cNvPr id="28" name="Rectangle 27">
                <a:extLst>
                  <a:ext uri="{FF2B5EF4-FFF2-40B4-BE49-F238E27FC236}">
                    <a16:creationId xmlns:a16="http://schemas.microsoft.com/office/drawing/2014/main" id="{15C96120-0797-440C-91D2-D4B668764801}"/>
                  </a:ext>
                </a:extLst>
              </p:cNvPr>
              <p:cNvSpPr/>
              <p:nvPr/>
            </p:nvSpPr>
            <p:spPr bwMode="auto">
              <a:xfrm>
                <a:off x="5790589" y="3979002"/>
                <a:ext cx="1371600" cy="1371600"/>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Web API</a:t>
                </a:r>
              </a:p>
            </p:txBody>
          </p:sp>
          <p:pic>
            <p:nvPicPr>
              <p:cNvPr id="29" name="Graphic 28" descr="USB">
                <a:extLst>
                  <a:ext uri="{FF2B5EF4-FFF2-40B4-BE49-F238E27FC236}">
                    <a16:creationId xmlns:a16="http://schemas.microsoft.com/office/drawing/2014/main" id="{79DCEB76-7BB6-47DB-BFB3-D47AE1A1D8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9982" y="4597978"/>
                <a:ext cx="692812" cy="692811"/>
              </a:xfrm>
              <a:prstGeom prst="rect">
                <a:avLst/>
              </a:prstGeom>
            </p:spPr>
          </p:pic>
        </p:grpSp>
        <p:sp>
          <p:nvSpPr>
            <p:cNvPr id="26" name="Rectangle 25">
              <a:extLst>
                <a:ext uri="{FF2B5EF4-FFF2-40B4-BE49-F238E27FC236}">
                  <a16:creationId xmlns:a16="http://schemas.microsoft.com/office/drawing/2014/main" id="{3B0443AD-4E7C-411B-88D5-4DEADCC55EC9}"/>
                </a:ext>
              </a:extLst>
            </p:cNvPr>
            <p:cNvSpPr/>
            <p:nvPr/>
          </p:nvSpPr>
          <p:spPr bwMode="auto">
            <a:xfrm>
              <a:off x="9323783" y="2792281"/>
              <a:ext cx="390525" cy="231852"/>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58DF74EA-B614-42E7-A94A-C02A657AEFE3}"/>
                </a:ext>
              </a:extLst>
            </p:cNvPr>
            <p:cNvSpPr/>
            <p:nvPr/>
          </p:nvSpPr>
          <p:spPr bwMode="auto">
            <a:xfrm>
              <a:off x="9939230" y="2792281"/>
              <a:ext cx="390525" cy="231852"/>
            </a:xfrm>
            <a:prstGeom prst="rect">
              <a:avLst/>
            </a:prstGeom>
            <a:solidFill>
              <a:srgbClr val="2348FF"/>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4F6AD04-7D15-497A-986F-0AC8401B45A6}"/>
              </a:ext>
            </a:extLst>
          </p:cNvPr>
          <p:cNvGrpSpPr/>
          <p:nvPr/>
        </p:nvGrpSpPr>
        <p:grpSpPr>
          <a:xfrm>
            <a:off x="4497610" y="2192914"/>
            <a:ext cx="820325" cy="766972"/>
            <a:chOff x="7800506" y="1064937"/>
            <a:chExt cx="820325" cy="766972"/>
          </a:xfrm>
        </p:grpSpPr>
        <p:grpSp>
          <p:nvGrpSpPr>
            <p:cNvPr id="31" name="Group 30">
              <a:extLst>
                <a:ext uri="{FF2B5EF4-FFF2-40B4-BE49-F238E27FC236}">
                  <a16:creationId xmlns:a16="http://schemas.microsoft.com/office/drawing/2014/main" id="{4F177C37-2714-4B5A-BB00-F5BFCBCAA3AA}"/>
                </a:ext>
              </a:extLst>
            </p:cNvPr>
            <p:cNvGrpSpPr/>
            <p:nvPr/>
          </p:nvGrpSpPr>
          <p:grpSpPr>
            <a:xfrm>
              <a:off x="7800506" y="1064937"/>
              <a:ext cx="820325" cy="766972"/>
              <a:chOff x="6283705" y="1604379"/>
              <a:chExt cx="1371600" cy="1587172"/>
            </a:xfrm>
          </p:grpSpPr>
          <p:sp>
            <p:nvSpPr>
              <p:cNvPr id="33" name="Rectangle 32">
                <a:extLst>
                  <a:ext uri="{FF2B5EF4-FFF2-40B4-BE49-F238E27FC236}">
                    <a16:creationId xmlns:a16="http://schemas.microsoft.com/office/drawing/2014/main" id="{ECB7C6FD-F078-481E-89D3-61523F1F4C18}"/>
                  </a:ext>
                </a:extLst>
              </p:cNvPr>
              <p:cNvSpPr/>
              <p:nvPr/>
            </p:nvSpPr>
            <p:spPr bwMode="auto">
              <a:xfrm>
                <a:off x="6283705" y="1819950"/>
                <a:ext cx="1371600" cy="1371601"/>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Web APP</a:t>
                </a:r>
              </a:p>
            </p:txBody>
          </p:sp>
          <p:sp>
            <p:nvSpPr>
              <p:cNvPr id="34" name="Rectangle 33">
                <a:extLst>
                  <a:ext uri="{FF2B5EF4-FFF2-40B4-BE49-F238E27FC236}">
                    <a16:creationId xmlns:a16="http://schemas.microsoft.com/office/drawing/2014/main" id="{E2713CA1-58E7-492E-8B03-CB0AA7EC1FBD}"/>
                  </a:ext>
                </a:extLst>
              </p:cNvPr>
              <p:cNvSpPr/>
              <p:nvPr/>
            </p:nvSpPr>
            <p:spPr bwMode="auto">
              <a:xfrm>
                <a:off x="6434553" y="1604379"/>
                <a:ext cx="390525" cy="231852"/>
              </a:xfrm>
              <a:prstGeom prst="rect">
                <a:avLst/>
              </a:prstGeom>
              <a:solidFill>
                <a:srgbClr val="00ACEA"/>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FD2B3466-A2F7-4A5E-A377-28823D0FBDDD}"/>
                  </a:ext>
                </a:extLst>
              </p:cNvPr>
              <p:cNvSpPr/>
              <p:nvPr/>
            </p:nvSpPr>
            <p:spPr bwMode="auto">
              <a:xfrm>
                <a:off x="7097732" y="1604379"/>
                <a:ext cx="390525" cy="231852"/>
              </a:xfrm>
              <a:prstGeom prst="rect">
                <a:avLst/>
              </a:prstGeom>
              <a:solidFill>
                <a:srgbClr val="00ACEA"/>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54F4F65C-4374-4780-9279-CC433C056A7A}"/>
                </a:ext>
              </a:extLst>
            </p:cNvPr>
            <p:cNvPicPr>
              <a:picLocks noChangeAspect="1"/>
            </p:cNvPicPr>
            <p:nvPr/>
          </p:nvPicPr>
          <p:blipFill>
            <a:blip r:embed="rId5"/>
            <a:stretch>
              <a:fillRect/>
            </a:stretch>
          </p:blipFill>
          <p:spPr>
            <a:xfrm>
              <a:off x="8059211" y="1456923"/>
              <a:ext cx="287020" cy="324458"/>
            </a:xfrm>
            <a:prstGeom prst="rect">
              <a:avLst/>
            </a:prstGeom>
          </p:spPr>
        </p:pic>
      </p:grpSp>
      <p:grpSp>
        <p:nvGrpSpPr>
          <p:cNvPr id="36" name="Group 35">
            <a:extLst>
              <a:ext uri="{FF2B5EF4-FFF2-40B4-BE49-F238E27FC236}">
                <a16:creationId xmlns:a16="http://schemas.microsoft.com/office/drawing/2014/main" id="{188E1C34-9727-4CEF-98C6-BF0C6C12B912}"/>
              </a:ext>
            </a:extLst>
          </p:cNvPr>
          <p:cNvGrpSpPr/>
          <p:nvPr/>
        </p:nvGrpSpPr>
        <p:grpSpPr>
          <a:xfrm>
            <a:off x="9255569" y="5515648"/>
            <a:ext cx="2077767" cy="698764"/>
            <a:chOff x="8722169" y="5401348"/>
            <a:chExt cx="2077767" cy="698764"/>
          </a:xfrm>
        </p:grpSpPr>
        <p:cxnSp>
          <p:nvCxnSpPr>
            <p:cNvPr id="37" name="Straight Arrow Connector 36">
              <a:extLst>
                <a:ext uri="{FF2B5EF4-FFF2-40B4-BE49-F238E27FC236}">
                  <a16:creationId xmlns:a16="http://schemas.microsoft.com/office/drawing/2014/main" id="{D84B5DB1-09C4-4062-B23D-7782E6E53793}"/>
                </a:ext>
              </a:extLst>
            </p:cNvPr>
            <p:cNvCxnSpPr>
              <a:cxnSpLocks/>
            </p:cNvCxnSpPr>
            <p:nvPr/>
          </p:nvCxnSpPr>
          <p:spPr>
            <a:xfrm>
              <a:off x="8722169" y="5552516"/>
              <a:ext cx="2077767"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0A88A9F-9685-4CF3-94C6-95741CEE23D5}"/>
                </a:ext>
              </a:extLst>
            </p:cNvPr>
            <p:cNvSpPr txBox="1"/>
            <p:nvPr/>
          </p:nvSpPr>
          <p:spPr>
            <a:xfrm>
              <a:off x="9103002" y="5472248"/>
              <a:ext cx="1504866"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lumMod val="50000"/>
                    </a:schemeClr>
                  </a:solidFill>
                </a:rPr>
                <a:t>Return data from secured source</a:t>
              </a:r>
            </a:p>
          </p:txBody>
        </p:sp>
        <p:sp>
          <p:nvSpPr>
            <p:cNvPr id="39" name="Oval 38">
              <a:extLst>
                <a:ext uri="{FF2B5EF4-FFF2-40B4-BE49-F238E27FC236}">
                  <a16:creationId xmlns:a16="http://schemas.microsoft.com/office/drawing/2014/main" id="{BB74398D-D2FC-47E1-9B61-66C91C566F0F}"/>
                </a:ext>
              </a:extLst>
            </p:cNvPr>
            <p:cNvSpPr/>
            <p:nvPr/>
          </p:nvSpPr>
          <p:spPr bwMode="auto">
            <a:xfrm>
              <a:off x="10434176" y="5401348"/>
              <a:ext cx="274320"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5</a:t>
              </a:r>
            </a:p>
          </p:txBody>
        </p:sp>
      </p:grpSp>
      <p:grpSp>
        <p:nvGrpSpPr>
          <p:cNvPr id="40" name="Group 39">
            <a:extLst>
              <a:ext uri="{FF2B5EF4-FFF2-40B4-BE49-F238E27FC236}">
                <a16:creationId xmlns:a16="http://schemas.microsoft.com/office/drawing/2014/main" id="{8B2F17F4-D46F-42FE-BCE6-14179B728ACD}"/>
              </a:ext>
            </a:extLst>
          </p:cNvPr>
          <p:cNvGrpSpPr/>
          <p:nvPr/>
        </p:nvGrpSpPr>
        <p:grpSpPr>
          <a:xfrm>
            <a:off x="6675120" y="4818517"/>
            <a:ext cx="2463165" cy="503470"/>
            <a:chOff x="6141720" y="4637542"/>
            <a:chExt cx="2463165" cy="503470"/>
          </a:xfrm>
        </p:grpSpPr>
        <p:sp>
          <p:nvSpPr>
            <p:cNvPr id="41" name="TextBox 40">
              <a:extLst>
                <a:ext uri="{FF2B5EF4-FFF2-40B4-BE49-F238E27FC236}">
                  <a16:creationId xmlns:a16="http://schemas.microsoft.com/office/drawing/2014/main" id="{18238136-D3CD-4226-A179-C34823DB221A}"/>
                </a:ext>
              </a:extLst>
            </p:cNvPr>
            <p:cNvSpPr txBox="1"/>
            <p:nvPr/>
          </p:nvSpPr>
          <p:spPr>
            <a:xfrm>
              <a:off x="6398394" y="4679347"/>
              <a:ext cx="2084086"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lumMod val="50000"/>
                    </a:schemeClr>
                  </a:solidFill>
                </a:rPr>
                <a:t>Request Access  Token B</a:t>
              </a:r>
            </a:p>
          </p:txBody>
        </p:sp>
        <p:cxnSp>
          <p:nvCxnSpPr>
            <p:cNvPr id="42" name="Straight Arrow Connector 41">
              <a:extLst>
                <a:ext uri="{FF2B5EF4-FFF2-40B4-BE49-F238E27FC236}">
                  <a16:creationId xmlns:a16="http://schemas.microsoft.com/office/drawing/2014/main" id="{C7AA1E96-0D42-4087-BBDD-5E3AFC7A5217}"/>
                </a:ext>
              </a:extLst>
            </p:cNvPr>
            <p:cNvCxnSpPr>
              <a:cxnSpLocks/>
            </p:cNvCxnSpPr>
            <p:nvPr/>
          </p:nvCxnSpPr>
          <p:spPr>
            <a:xfrm>
              <a:off x="6141720" y="4782965"/>
              <a:ext cx="24631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409EC55-1526-4B6C-8E8A-2746FDE04263}"/>
                </a:ext>
              </a:extLst>
            </p:cNvPr>
            <p:cNvSpPr/>
            <p:nvPr/>
          </p:nvSpPr>
          <p:spPr bwMode="auto">
            <a:xfrm>
              <a:off x="6263303" y="4637542"/>
              <a:ext cx="274320"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3</a:t>
              </a:r>
            </a:p>
          </p:txBody>
        </p:sp>
      </p:grpSp>
      <p:grpSp>
        <p:nvGrpSpPr>
          <p:cNvPr id="44" name="Group 43">
            <a:extLst>
              <a:ext uri="{FF2B5EF4-FFF2-40B4-BE49-F238E27FC236}">
                <a16:creationId xmlns:a16="http://schemas.microsoft.com/office/drawing/2014/main" id="{5F6E075C-2826-4160-A844-AEA01224FE9B}"/>
              </a:ext>
            </a:extLst>
          </p:cNvPr>
          <p:cNvGrpSpPr/>
          <p:nvPr/>
        </p:nvGrpSpPr>
        <p:grpSpPr>
          <a:xfrm>
            <a:off x="9248049" y="4606297"/>
            <a:ext cx="2174085" cy="814177"/>
            <a:chOff x="8714649" y="4377697"/>
            <a:chExt cx="2174085" cy="814177"/>
          </a:xfrm>
        </p:grpSpPr>
        <p:cxnSp>
          <p:nvCxnSpPr>
            <p:cNvPr id="45" name="Straight Arrow Connector 44">
              <a:extLst>
                <a:ext uri="{FF2B5EF4-FFF2-40B4-BE49-F238E27FC236}">
                  <a16:creationId xmlns:a16="http://schemas.microsoft.com/office/drawing/2014/main" id="{C9051DEA-DC19-40A6-B380-D641396814EB}"/>
                </a:ext>
              </a:extLst>
            </p:cNvPr>
            <p:cNvCxnSpPr>
              <a:cxnSpLocks/>
            </p:cNvCxnSpPr>
            <p:nvPr/>
          </p:nvCxnSpPr>
          <p:spPr>
            <a:xfrm>
              <a:off x="8714649" y="5054714"/>
              <a:ext cx="208479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F2B4A9E5-3057-4637-9F63-4AE70A8C5717}"/>
                </a:ext>
              </a:extLst>
            </p:cNvPr>
            <p:cNvSpPr/>
            <p:nvPr/>
          </p:nvSpPr>
          <p:spPr bwMode="auto">
            <a:xfrm>
              <a:off x="8831963" y="4917554"/>
              <a:ext cx="279988"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4</a:t>
              </a:r>
            </a:p>
          </p:txBody>
        </p:sp>
        <p:sp>
          <p:nvSpPr>
            <p:cNvPr id="47" name="TextBox 46">
              <a:extLst>
                <a:ext uri="{FF2B5EF4-FFF2-40B4-BE49-F238E27FC236}">
                  <a16:creationId xmlns:a16="http://schemas.microsoft.com/office/drawing/2014/main" id="{D1CA5C60-B952-4B60-9386-47D45E3F6E39}"/>
                </a:ext>
              </a:extLst>
            </p:cNvPr>
            <p:cNvSpPr txBox="1"/>
            <p:nvPr/>
          </p:nvSpPr>
          <p:spPr>
            <a:xfrm>
              <a:off x="9022658" y="4377697"/>
              <a:ext cx="1866076"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lumMod val="50000"/>
                    </a:schemeClr>
                  </a:solidFill>
                </a:rPr>
                <a:t>Call Web API B with access token B in authorization header</a:t>
              </a:r>
            </a:p>
          </p:txBody>
        </p:sp>
      </p:grpSp>
      <p:grpSp>
        <p:nvGrpSpPr>
          <p:cNvPr id="48" name="Group 47">
            <a:extLst>
              <a:ext uri="{FF2B5EF4-FFF2-40B4-BE49-F238E27FC236}">
                <a16:creationId xmlns:a16="http://schemas.microsoft.com/office/drawing/2014/main" id="{5709FDBA-1F02-4E27-BB03-33AE6CF6ABC1}"/>
              </a:ext>
            </a:extLst>
          </p:cNvPr>
          <p:cNvGrpSpPr/>
          <p:nvPr/>
        </p:nvGrpSpPr>
        <p:grpSpPr>
          <a:xfrm>
            <a:off x="6694718" y="3817230"/>
            <a:ext cx="2497855" cy="796465"/>
            <a:chOff x="6170993" y="3322172"/>
            <a:chExt cx="2497855" cy="796465"/>
          </a:xfrm>
        </p:grpSpPr>
        <p:cxnSp>
          <p:nvCxnSpPr>
            <p:cNvPr id="49" name="Straight Arrow Connector 48">
              <a:extLst>
                <a:ext uri="{FF2B5EF4-FFF2-40B4-BE49-F238E27FC236}">
                  <a16:creationId xmlns:a16="http://schemas.microsoft.com/office/drawing/2014/main" id="{CD25486E-5EBF-4674-860C-573B911AD26C}"/>
                </a:ext>
              </a:extLst>
            </p:cNvPr>
            <p:cNvCxnSpPr>
              <a:cxnSpLocks/>
            </p:cNvCxnSpPr>
            <p:nvPr/>
          </p:nvCxnSpPr>
          <p:spPr>
            <a:xfrm>
              <a:off x="6170993" y="3988438"/>
              <a:ext cx="2459736"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4FDB40B1-1A19-486F-9999-C9666E59E543}"/>
                </a:ext>
              </a:extLst>
            </p:cNvPr>
            <p:cNvSpPr/>
            <p:nvPr/>
          </p:nvSpPr>
          <p:spPr bwMode="auto">
            <a:xfrm>
              <a:off x="8225275" y="3844317"/>
              <a:ext cx="274320" cy="274320"/>
            </a:xfrm>
            <a:prstGeom prst="ellipse">
              <a:avLst/>
            </a:prstGeom>
            <a:solidFill>
              <a:srgbClr val="FF0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gradFill>
                    <a:gsLst>
                      <a:gs pos="0">
                        <a:srgbClr val="FFFFFF"/>
                      </a:gs>
                      <a:gs pos="100000">
                        <a:srgbClr val="FFFFFF"/>
                      </a:gs>
                    </a:gsLst>
                    <a:lin ang="5400000" scaled="0"/>
                  </a:gradFill>
                  <a:ea typeface="Segoe UI" pitchFamily="34" charset="0"/>
                  <a:cs typeface="Segoe UI" pitchFamily="34" charset="0"/>
                </a:rPr>
                <a:t>2</a:t>
              </a:r>
            </a:p>
          </p:txBody>
        </p:sp>
        <p:sp>
          <p:nvSpPr>
            <p:cNvPr id="51" name="TextBox 50">
              <a:extLst>
                <a:ext uri="{FF2B5EF4-FFF2-40B4-BE49-F238E27FC236}">
                  <a16:creationId xmlns:a16="http://schemas.microsoft.com/office/drawing/2014/main" id="{01161A68-7195-4E48-9FA7-9EA508C91134}"/>
                </a:ext>
              </a:extLst>
            </p:cNvPr>
            <p:cNvSpPr txBox="1"/>
            <p:nvPr/>
          </p:nvSpPr>
          <p:spPr>
            <a:xfrm>
              <a:off x="6431686" y="3322172"/>
              <a:ext cx="2237162"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lumMod val="50000"/>
                    </a:schemeClr>
                  </a:solidFill>
                </a:rPr>
                <a:t>Request access token for Web API B providing token A, client ID and secret</a:t>
              </a:r>
            </a:p>
          </p:txBody>
        </p:sp>
      </p:grpSp>
      <p:sp>
        <p:nvSpPr>
          <p:cNvPr id="52" name="Rectangle 51">
            <a:extLst>
              <a:ext uri="{FF2B5EF4-FFF2-40B4-BE49-F238E27FC236}">
                <a16:creationId xmlns:a16="http://schemas.microsoft.com/office/drawing/2014/main" id="{B8E2843A-C4D3-40FD-AFB0-A1CAC4698375}"/>
              </a:ext>
            </a:extLst>
          </p:cNvPr>
          <p:cNvSpPr/>
          <p:nvPr/>
        </p:nvSpPr>
        <p:spPr bwMode="auto">
          <a:xfrm>
            <a:off x="6618537" y="4253797"/>
            <a:ext cx="91440" cy="914400"/>
          </a:xfrm>
          <a:prstGeom prst="rect">
            <a:avLst/>
          </a:prstGeom>
          <a:solidFill>
            <a:srgbClr val="00B0F0"/>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23531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80B73-3849-4AE8-9C9C-7C7A78F7B374}"/>
              </a:ext>
            </a:extLst>
          </p:cNvPr>
          <p:cNvSpPr>
            <a:spLocks noGrp="1"/>
          </p:cNvSpPr>
          <p:nvPr>
            <p:ph type="title"/>
          </p:nvPr>
        </p:nvSpPr>
        <p:spPr/>
        <p:txBody>
          <a:bodyPr/>
          <a:lstStyle/>
          <a:p>
            <a:r>
              <a:rPr lang="en-US" dirty="0"/>
              <a:t>Abstract and Learning Objectives</a:t>
            </a:r>
          </a:p>
        </p:txBody>
      </p:sp>
      <p:sp>
        <p:nvSpPr>
          <p:cNvPr id="5" name="Content Placeholder 4">
            <a:extLst>
              <a:ext uri="{FF2B5EF4-FFF2-40B4-BE49-F238E27FC236}">
                <a16:creationId xmlns:a16="http://schemas.microsoft.com/office/drawing/2014/main" id="{23C926FD-DCE7-42CA-AA84-FD513E848C64}"/>
              </a:ext>
            </a:extLst>
          </p:cNvPr>
          <p:cNvSpPr>
            <a:spLocks noGrp="1"/>
          </p:cNvSpPr>
          <p:nvPr>
            <p:ph sz="quarter" idx="10"/>
          </p:nvPr>
        </p:nvSpPr>
        <p:spPr>
          <a:xfrm>
            <a:off x="584200" y="1435100"/>
            <a:ext cx="6132794" cy="3705630"/>
          </a:xfrm>
        </p:spPr>
        <p:txBody>
          <a:bodyPr/>
          <a:lstStyle/>
          <a:p>
            <a:r>
              <a:rPr lang="en-US" dirty="0"/>
              <a:t>In this whiteboard design session, you work with a group to design a solution for delivering modern application featureset using Secure Cloud best practices.</a:t>
            </a:r>
          </a:p>
          <a:p>
            <a:endParaRPr lang="en-US" dirty="0"/>
          </a:p>
          <a:p>
            <a:r>
              <a:rPr lang="en-US" dirty="0"/>
              <a:t>On completion of this whiteboard design session, your new awareness of Microsoft Security Best Practices will enhance your ability to design and deliver a secure cloud solution.</a:t>
            </a:r>
          </a:p>
          <a:p>
            <a:endParaRPr lang="en-US" dirty="0"/>
          </a:p>
        </p:txBody>
      </p:sp>
      <p:pic>
        <p:nvPicPr>
          <p:cNvPr id="6" name="Graphic 5" descr="Abstract and learning objectives" title="Abstract and learning objectives">
            <a:extLst>
              <a:ext uri="{FF2B5EF4-FFF2-40B4-BE49-F238E27FC236}">
                <a16:creationId xmlns:a16="http://schemas.microsoft.com/office/drawing/2014/main" id="{28FE0DAF-15F2-4BE1-A234-FBDE70CFA126}"/>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4746" y="889495"/>
            <a:ext cx="4800916" cy="5079010"/>
          </a:xfrm>
          <a:prstGeom prst="rect">
            <a:avLst/>
          </a:prstGeom>
        </p:spPr>
      </p:pic>
    </p:spTree>
    <p:extLst>
      <p:ext uri="{BB962C8B-B14F-4D97-AF65-F5344CB8AC3E}">
        <p14:creationId xmlns:p14="http://schemas.microsoft.com/office/powerpoint/2010/main" val="3011388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8F9A0-ABA7-41BB-900F-CD80FEA29AF8}"/>
              </a:ext>
            </a:extLst>
          </p:cNvPr>
          <p:cNvSpPr>
            <a:spLocks noGrp="1"/>
          </p:cNvSpPr>
          <p:nvPr>
            <p:ph type="title"/>
          </p:nvPr>
        </p:nvSpPr>
        <p:spPr/>
        <p:txBody>
          <a:bodyPr/>
          <a:lstStyle/>
          <a:p>
            <a:r>
              <a:rPr lang="en-US" dirty="0"/>
              <a:t>Securing Data in Motion and at Rest </a:t>
            </a:r>
          </a:p>
        </p:txBody>
      </p:sp>
    </p:spTree>
    <p:extLst>
      <p:ext uri="{BB962C8B-B14F-4D97-AF65-F5344CB8AC3E}">
        <p14:creationId xmlns:p14="http://schemas.microsoft.com/office/powerpoint/2010/main" val="398799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What is Row Level Security (RLS)?</a:t>
            </a:r>
          </a:p>
        </p:txBody>
      </p:sp>
      <p:sp>
        <p:nvSpPr>
          <p:cNvPr id="9" name="Text Placeholder 8"/>
          <p:cNvSpPr>
            <a:spLocks noGrp="1"/>
          </p:cNvSpPr>
          <p:nvPr>
            <p:ph sz="quarter" idx="10"/>
          </p:nvPr>
        </p:nvSpPr>
        <p:spPr/>
        <p:txBody>
          <a:bodyPr/>
          <a:lstStyle/>
          <a:p>
            <a:pPr marL="0" indent="0">
              <a:buNone/>
            </a:pPr>
            <a:r>
              <a:rPr lang="en-US" dirty="0"/>
              <a:t>Control data access and simplify security design:</a:t>
            </a:r>
          </a:p>
          <a:p>
            <a:r>
              <a:rPr lang="en-US" dirty="0"/>
              <a:t>Fine grained, row-level access control over a table</a:t>
            </a:r>
          </a:p>
          <a:p>
            <a:r>
              <a:rPr lang="en-US" dirty="0"/>
              <a:t>Enables multiple user security classifications in a single table (read: multi-tenant)</a:t>
            </a:r>
          </a:p>
          <a:p>
            <a:r>
              <a:rPr lang="en-US" dirty="0"/>
              <a:t>Support for transparent filtering and blocking rules based on query execution context rather than user access permissions</a:t>
            </a:r>
          </a:p>
          <a:p>
            <a:r>
              <a:rPr lang="en-US" dirty="0"/>
              <a:t>Enforcement logic is schema bound to </a:t>
            </a:r>
            <a:br>
              <a:rPr lang="en-US" dirty="0"/>
            </a:br>
            <a:r>
              <a:rPr lang="en-US" dirty="0"/>
              <a:t>the table, inside the database</a:t>
            </a:r>
          </a:p>
          <a:p>
            <a:pPr lvl="1"/>
            <a:endParaRPr lang="en-US" dirty="0"/>
          </a:p>
        </p:txBody>
      </p:sp>
      <p:grpSp>
        <p:nvGrpSpPr>
          <p:cNvPr id="3" name="Group 2"/>
          <p:cNvGrpSpPr/>
          <p:nvPr/>
        </p:nvGrpSpPr>
        <p:grpSpPr>
          <a:xfrm>
            <a:off x="7452360" y="4993254"/>
            <a:ext cx="4280272" cy="1485289"/>
            <a:chOff x="2421575" y="4584089"/>
            <a:chExt cx="6858000" cy="1936215"/>
          </a:xfrm>
        </p:grpSpPr>
        <p:pic>
          <p:nvPicPr>
            <p:cNvPr id="6" name="Picture 5"/>
            <p:cNvPicPr>
              <a:picLocks noChangeAspect="1"/>
            </p:cNvPicPr>
            <p:nvPr/>
          </p:nvPicPr>
          <p:blipFill>
            <a:blip r:embed="rId3"/>
            <a:stretch>
              <a:fillRect/>
            </a:stretch>
          </p:blipFill>
          <p:spPr>
            <a:xfrm>
              <a:off x="2421575" y="4584089"/>
              <a:ext cx="6858000" cy="1936215"/>
            </a:xfrm>
            <a:prstGeom prst="rect">
              <a:avLst/>
            </a:prstGeom>
          </p:spPr>
        </p:pic>
        <p:pic>
          <p:nvPicPr>
            <p:cNvPr id="4" name="Picture 3"/>
            <p:cNvPicPr>
              <a:picLocks noChangeAspect="1"/>
            </p:cNvPicPr>
            <p:nvPr/>
          </p:nvPicPr>
          <p:blipFill>
            <a:blip r:embed="rId4"/>
            <a:stretch>
              <a:fillRect/>
            </a:stretch>
          </p:blipFill>
          <p:spPr>
            <a:xfrm>
              <a:off x="8439219" y="5487040"/>
              <a:ext cx="447971" cy="461545"/>
            </a:xfrm>
            <a:prstGeom prst="rect">
              <a:avLst/>
            </a:prstGeom>
          </p:spPr>
        </p:pic>
      </p:grpSp>
    </p:spTree>
    <p:extLst>
      <p:ext uri="{BB962C8B-B14F-4D97-AF65-F5344CB8AC3E}">
        <p14:creationId xmlns:p14="http://schemas.microsoft.com/office/powerpoint/2010/main" val="42231026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0080630-C3C0-49E1-98A6-3238BB64F538}"/>
              </a:ext>
            </a:extLst>
          </p:cNvPr>
          <p:cNvGrpSpPr/>
          <p:nvPr/>
        </p:nvGrpSpPr>
        <p:grpSpPr>
          <a:xfrm>
            <a:off x="5578231" y="1139384"/>
            <a:ext cx="6139806" cy="5241977"/>
            <a:chOff x="5520980" y="1093104"/>
            <a:chExt cx="6046096" cy="5241977"/>
          </a:xfrm>
          <a:effectLst>
            <a:outerShdw blurRad="635000" dist="203200" dir="4200000" algn="ctr" rotWithShape="0">
              <a:srgbClr val="000000">
                <a:alpha val="50000"/>
              </a:srgbClr>
            </a:outerShdw>
          </a:effectLst>
        </p:grpSpPr>
        <p:sp>
          <p:nvSpPr>
            <p:cNvPr id="7" name="Rectangle 6">
              <a:extLst>
                <a:ext uri="{FF2B5EF4-FFF2-40B4-BE49-F238E27FC236}">
                  <a16:creationId xmlns:a16="http://schemas.microsoft.com/office/drawing/2014/main" id="{F223D487-3182-4C3A-ADEF-A30C0AF68F0D}"/>
                </a:ext>
              </a:extLst>
            </p:cNvPr>
            <p:cNvSpPr/>
            <p:nvPr/>
          </p:nvSpPr>
          <p:spPr bwMode="auto">
            <a:xfrm>
              <a:off x="7008536" y="1991644"/>
              <a:ext cx="4558540" cy="43434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Triangle 7">
              <a:extLst>
                <a:ext uri="{FF2B5EF4-FFF2-40B4-BE49-F238E27FC236}">
                  <a16:creationId xmlns:a16="http://schemas.microsoft.com/office/drawing/2014/main" id="{F8B91ABE-1609-48EC-B3CA-8A50810E8789}"/>
                </a:ext>
              </a:extLst>
            </p:cNvPr>
            <p:cNvSpPr/>
            <p:nvPr/>
          </p:nvSpPr>
          <p:spPr bwMode="auto">
            <a:xfrm rot="2672414">
              <a:off x="5520980" y="2600401"/>
              <a:ext cx="3012234" cy="3116476"/>
            </a:xfrm>
            <a:prstGeom prst="rtTriangle">
              <a:avLst/>
            </a:prstGeom>
            <a:gradFill flip="none" rotWithShape="1">
              <a:gsLst>
                <a:gs pos="3000">
                  <a:schemeClr val="accent1">
                    <a:lumMod val="5000"/>
                    <a:lumOff val="95000"/>
                  </a:schemeClr>
                </a:gs>
                <a:gs pos="49000">
                  <a:srgbClr val="0070C0"/>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863BE1A7-1805-4168-98A4-F06E332A8A88}"/>
                </a:ext>
              </a:extLst>
            </p:cNvPr>
            <p:cNvGrpSpPr/>
            <p:nvPr/>
          </p:nvGrpSpPr>
          <p:grpSpPr>
            <a:xfrm>
              <a:off x="6686741" y="1093104"/>
              <a:ext cx="4737465" cy="5111390"/>
              <a:chOff x="6751809" y="1023256"/>
              <a:chExt cx="4737465" cy="4866193"/>
            </a:xfrm>
          </p:grpSpPr>
          <p:sp>
            <p:nvSpPr>
              <p:cNvPr id="10" name="TextBox 9">
                <a:extLst>
                  <a:ext uri="{FF2B5EF4-FFF2-40B4-BE49-F238E27FC236}">
                    <a16:creationId xmlns:a16="http://schemas.microsoft.com/office/drawing/2014/main" id="{186B5A5D-6CC7-4A03-BB8E-BC559FF3DB63}"/>
                  </a:ext>
                </a:extLst>
              </p:cNvPr>
              <p:cNvSpPr txBox="1"/>
              <p:nvPr/>
            </p:nvSpPr>
            <p:spPr>
              <a:xfrm>
                <a:off x="7293466" y="5119363"/>
                <a:ext cx="4195808" cy="770086"/>
              </a:xfrm>
              <a:prstGeom prst="rect">
                <a:avLst/>
              </a:prstGeom>
              <a:solidFill>
                <a:srgbClr val="FFFFFF"/>
              </a:solidFill>
              <a:ln w="28575">
                <a:solidFill>
                  <a:schemeClr val="accent1">
                    <a:lumMod val="40000"/>
                    <a:lumOff val="60000"/>
                  </a:schemeClr>
                </a:solidFill>
              </a:ln>
            </p:spPr>
            <p:txBody>
              <a:bodyPr wrap="square">
                <a:no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rPr>
                  <a:t>SELECT</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rPr>
                  <a:t> Customers.* </a:t>
                </a: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rPr>
                  <a:t>FROM</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rPr>
                  <a:t> Customers, </a:t>
                </a:r>
                <a:br>
                  <a:rPr kumimoji="0" lang="en-US" sz="1050" b="1" i="0" u="none" strike="noStrike" kern="0" cap="none" spc="0" normalizeH="0" baseline="0" noProof="0" dirty="0">
                    <a:ln>
                      <a:noFill/>
                    </a:ln>
                    <a:solidFill>
                      <a:srgbClr val="292929"/>
                    </a:solidFill>
                    <a:effectLst/>
                    <a:uLnTx/>
                    <a:uFillTx/>
                    <a:latin typeface="Consolas" panose="020B0609020204030204" pitchFamily="49" charset="0"/>
                  </a:rPr>
                </a:br>
                <a:r>
                  <a:rPr kumimoji="0" lang="en-US" sz="1050" b="1" i="0" u="none" strike="noStrike" kern="0" cap="none" spc="0" normalizeH="0" baseline="0" noProof="0" dirty="0" err="1">
                    <a:ln>
                      <a:noFill/>
                    </a:ln>
                    <a:solidFill>
                      <a:srgbClr val="292929"/>
                    </a:solidFill>
                    <a:effectLst/>
                    <a:uLnTx/>
                    <a:uFillTx/>
                    <a:latin typeface="Consolas" panose="020B0609020204030204" pitchFamily="49" charset="0"/>
                  </a:rPr>
                  <a:t>SalesRegion</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rPr>
                  <a:t> </a:t>
                </a:r>
                <a:r>
                  <a:rPr kumimoji="0" lang="en-US" sz="1050" b="1" i="0" u="none" strike="noStrike" kern="0" cap="none" spc="0" normalizeH="0" baseline="0" noProof="0" dirty="0" err="1">
                    <a:ln>
                      <a:noFill/>
                    </a:ln>
                    <a:solidFill>
                      <a:srgbClr val="292929"/>
                    </a:solidFill>
                    <a:effectLst/>
                    <a:uLnTx/>
                    <a:uFillTx/>
                    <a:latin typeface="Consolas" panose="020B0609020204030204" pitchFamily="49" charset="0"/>
                  </a:rPr>
                  <a:t>sr</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rPr>
                  <a:t> INNER JOIN Employees e </a:t>
                </a: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rPr>
                  <a:t>ON</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rPr>
                  <a:t> (sr.EmpId = e.EmpId) </a:t>
                </a: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rPr>
                  <a:t>WHERE</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rPr>
                  <a:t> e.UserSID = </a:t>
                </a:r>
                <a:r>
                  <a:rPr kumimoji="0" lang="en-US" sz="1050" b="1" i="0" u="none" strike="noStrike" kern="0" cap="none" spc="0" normalizeH="0" baseline="0" noProof="0" dirty="0">
                    <a:ln>
                      <a:noFill/>
                    </a:ln>
                    <a:solidFill>
                      <a:srgbClr val="FF00FF"/>
                    </a:solidFill>
                    <a:effectLst/>
                    <a:uLnTx/>
                    <a:uFillTx/>
                    <a:latin typeface="Consolas" panose="020B0609020204030204" pitchFamily="49" charset="0"/>
                  </a:rPr>
                  <a:t>SUSER_SID</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rPr>
                  <a:t>() AND Customers.region = sr.region;</a:t>
                </a:r>
              </a:p>
              <a:p>
                <a:pPr marL="0" marR="0" lvl="0" indent="0" algn="l" defTabSz="914225" rtl="0" eaLnBrk="1" fontAlgn="auto" latinLnBrk="0" hangingPunct="1">
                  <a:lnSpc>
                    <a:spcPct val="107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292929"/>
                  </a:solidFill>
                  <a:effectLst/>
                  <a:uLnTx/>
                  <a:uFillTx/>
                  <a:latin typeface="Consolas" panose="020B0609020204030204" pitchFamily="49" charset="0"/>
                </a:endParaRPr>
              </a:p>
            </p:txBody>
          </p:sp>
          <p:grpSp>
            <p:nvGrpSpPr>
              <p:cNvPr id="11" name="Group 10">
                <a:extLst>
                  <a:ext uri="{FF2B5EF4-FFF2-40B4-BE49-F238E27FC236}">
                    <a16:creationId xmlns:a16="http://schemas.microsoft.com/office/drawing/2014/main" id="{9443A10D-7FD6-4106-8A03-53347AC0BC43}"/>
                  </a:ext>
                </a:extLst>
              </p:cNvPr>
              <p:cNvGrpSpPr/>
              <p:nvPr/>
            </p:nvGrpSpPr>
            <p:grpSpPr>
              <a:xfrm>
                <a:off x="7741632" y="1023256"/>
                <a:ext cx="2516485" cy="845570"/>
                <a:chOff x="9938432" y="1461118"/>
                <a:chExt cx="1871023" cy="583865"/>
              </a:xfrm>
            </p:grpSpPr>
            <p:sp>
              <p:nvSpPr>
                <p:cNvPr id="16" name="TextBox 15">
                  <a:extLst>
                    <a:ext uri="{FF2B5EF4-FFF2-40B4-BE49-F238E27FC236}">
                      <a16:creationId xmlns:a16="http://schemas.microsoft.com/office/drawing/2014/main" id="{6555F769-F930-42B0-B5E6-529CC4A5E622}"/>
                    </a:ext>
                  </a:extLst>
                </p:cNvPr>
                <p:cNvSpPr txBox="1"/>
                <p:nvPr/>
              </p:nvSpPr>
              <p:spPr>
                <a:xfrm>
                  <a:off x="9938432" y="1868033"/>
                  <a:ext cx="1871023" cy="176950"/>
                </a:xfrm>
                <a:prstGeom prst="rect">
                  <a:avLst/>
                </a:prstGeom>
                <a:noFill/>
              </p:spPr>
              <p:txBody>
                <a:bodyPr wrap="square" lIns="179158" tIns="143326" rIns="179158" bIns="143326" rtlCol="0" anchor="ctr" anchorCtr="0">
                  <a:noAutofit/>
                </a:bodyPr>
                <a:lstStyle/>
                <a:p>
                  <a:pPr marL="0" marR="0" lvl="0" indent="0" algn="ctr" defTabSz="912979" rtl="0" eaLnBrk="1" fontAlgn="base" latinLnBrk="0" hangingPunct="1">
                    <a:lnSpc>
                      <a:spcPct val="90000"/>
                    </a:lnSpc>
                    <a:spcBef>
                      <a:spcPct val="0"/>
                    </a:spcBef>
                    <a:spcAft>
                      <a:spcPts val="588"/>
                    </a:spcAft>
                    <a:buClrTx/>
                    <a:buSzTx/>
                    <a:buFontTx/>
                    <a:buNone/>
                    <a:tabLst/>
                    <a:defRPr/>
                  </a:pPr>
                  <a:r>
                    <a:rPr kumimoji="0" lang="en-US" sz="1800" b="0" i="0" u="none" strike="noStrike" kern="0" cap="none" spc="0" normalizeH="0" baseline="0" noProof="0" dirty="0">
                      <a:ln>
                        <a:noFill/>
                      </a:ln>
                      <a:solidFill>
                        <a:schemeClr val="bg2">
                          <a:lumMod val="10000"/>
                        </a:schemeClr>
                      </a:solidFill>
                      <a:effectLst/>
                      <a:uLnTx/>
                      <a:uFillTx/>
                      <a:latin typeface="Segoe UI Semilight" panose="020B0402040204020203" pitchFamily="34" charset="0"/>
                      <a:cs typeface="Segoe UI Semilight" panose="020B0402040204020203" pitchFamily="34" charset="0"/>
                    </a:rPr>
                    <a:t>Security Admin Role</a:t>
                  </a:r>
                  <a:endParaRPr kumimoji="0" lang="en-US" sz="1100" b="0" i="0" u="none" strike="noStrike" kern="0" cap="none" spc="0" normalizeH="0" baseline="0" noProof="0" dirty="0">
                    <a:ln>
                      <a:noFill/>
                    </a:ln>
                    <a:solidFill>
                      <a:schemeClr val="bg2">
                        <a:lumMod val="10000"/>
                      </a:schemeClr>
                    </a:solidFill>
                    <a:effectLst/>
                    <a:uLnTx/>
                    <a:uFillTx/>
                    <a:latin typeface="Segoe UI Semilight" panose="020B0402040204020203" pitchFamily="34" charset="0"/>
                    <a:cs typeface="Segoe UI Semilight" panose="020B0402040204020203" pitchFamily="34" charset="0"/>
                  </a:endParaRPr>
                </a:p>
              </p:txBody>
            </p:sp>
            <p:pic>
              <p:nvPicPr>
                <p:cNvPr id="17" name="Picture 16">
                  <a:extLst>
                    <a:ext uri="{FF2B5EF4-FFF2-40B4-BE49-F238E27FC236}">
                      <a16:creationId xmlns:a16="http://schemas.microsoft.com/office/drawing/2014/main" id="{0D87479F-6841-4B69-8624-91DD3DB4D6AA}"/>
                    </a:ext>
                  </a:extLst>
                </p:cNvPr>
                <p:cNvPicPr>
                  <a:picLocks noChangeAspect="1"/>
                </p:cNvPicPr>
                <p:nvPr/>
              </p:nvPicPr>
              <p:blipFill>
                <a:blip r:embed="rId3">
                  <a:biLevel thresh="50000"/>
                </a:blip>
                <a:stretch>
                  <a:fillRect/>
                </a:stretch>
              </p:blipFill>
              <p:spPr>
                <a:xfrm>
                  <a:off x="10718717" y="1461118"/>
                  <a:ext cx="310456" cy="387380"/>
                </a:xfrm>
                <a:prstGeom prst="rect">
                  <a:avLst/>
                </a:prstGeom>
              </p:spPr>
            </p:pic>
          </p:grpSp>
          <p:sp>
            <p:nvSpPr>
              <p:cNvPr id="12" name="Curved Right Arrow 5">
                <a:extLst>
                  <a:ext uri="{FF2B5EF4-FFF2-40B4-BE49-F238E27FC236}">
                    <a16:creationId xmlns:a16="http://schemas.microsoft.com/office/drawing/2014/main" id="{EFF0845C-72BC-41DF-A224-27AA505B6254}"/>
                  </a:ext>
                </a:extLst>
              </p:cNvPr>
              <p:cNvSpPr/>
              <p:nvPr/>
            </p:nvSpPr>
            <p:spPr>
              <a:xfrm>
                <a:off x="6751809" y="4807286"/>
                <a:ext cx="638277" cy="786303"/>
              </a:xfrm>
              <a:prstGeom prst="curvedRightArrow">
                <a:avLst>
                  <a:gd name="adj1" fmla="val 25266"/>
                  <a:gd name="adj2" fmla="val 56109"/>
                  <a:gd name="adj3" fmla="val 46212"/>
                </a:avLst>
              </a:prstGeom>
              <a:solidFill>
                <a:srgbClr val="FF0000"/>
              </a:solidFill>
              <a:ln w="25400"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0"/>
                  <a:solidFill>
                    <a:srgbClr val="494949"/>
                  </a:solidFill>
                  <a:effectLst>
                    <a:outerShdw blurRad="38100" dist="19050" dir="2700000" algn="tl" rotWithShape="0">
                      <a:srgbClr val="494949">
                        <a:alpha val="40000"/>
                      </a:srgbClr>
                    </a:outerShdw>
                  </a:effectLst>
                  <a:uLnTx/>
                  <a:uFillTx/>
                  <a:latin typeface="Segoe UI"/>
                  <a:ea typeface="+mn-ea"/>
                  <a:cs typeface="+mn-cs"/>
                </a:endParaRPr>
              </a:p>
            </p:txBody>
          </p:sp>
          <p:sp>
            <p:nvSpPr>
              <p:cNvPr id="13" name="TextBox 12">
                <a:extLst>
                  <a:ext uri="{FF2B5EF4-FFF2-40B4-BE49-F238E27FC236}">
                    <a16:creationId xmlns:a16="http://schemas.microsoft.com/office/drawing/2014/main" id="{DF4D686B-C809-4991-8E4F-B3364BE70809}"/>
                  </a:ext>
                </a:extLst>
              </p:cNvPr>
              <p:cNvSpPr txBox="1"/>
              <p:nvPr/>
            </p:nvSpPr>
            <p:spPr>
              <a:xfrm>
                <a:off x="7325571" y="4531615"/>
                <a:ext cx="3498372" cy="424258"/>
              </a:xfrm>
              <a:prstGeom prst="rect">
                <a:avLst/>
              </a:prstGeom>
              <a:solidFill>
                <a:srgbClr val="FFFFFF"/>
              </a:solidFill>
              <a:ln w="31750">
                <a:solidFill>
                  <a:schemeClr val="accent2">
                    <a:lumMod val="25000"/>
                    <a:lumOff val="75000"/>
                  </a:schemeClr>
                </a:solidFill>
              </a:ln>
              <a:effectLst>
                <a:outerShdw blurRad="711200" dist="50800" dir="4200000" algn="ctr" rotWithShape="0">
                  <a:srgbClr val="000000">
                    <a:alpha val="46000"/>
                  </a:srgbClr>
                </a:outerShdw>
              </a:effectLst>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rPr>
                  <a:t>SELECT</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rPr>
                  <a:t> * </a:t>
                </a: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rPr>
                  <a:t>FROM</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rPr>
                  <a:t> Customers </a:t>
                </a:r>
                <a:r>
                  <a:rPr kumimoji="0" lang="en-US" sz="1100" b="1" i="0" u="none" strike="noStrike" kern="0" cap="none" spc="0" normalizeH="0" baseline="0" noProof="0" dirty="0" err="1">
                    <a:ln>
                      <a:noFill/>
                    </a:ln>
                    <a:solidFill>
                      <a:srgbClr val="002060">
                        <a:lumMod val="75000"/>
                        <a:lumOff val="25000"/>
                      </a:srgbClr>
                    </a:solidFill>
                    <a:effectLst/>
                    <a:uLnTx/>
                    <a:uFillTx/>
                    <a:latin typeface="Consolas" panose="020B0609020204030204" pitchFamily="49" charset="0"/>
                  </a:rPr>
                  <a:t>SEMIJOIN</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rPr>
                  <a:t> </a:t>
                </a: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rPr>
                  <a:t>APPLY</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rPr>
                  <a:t> dbo.fn_securitypredicate(Customers.region);</a:t>
                </a:r>
              </a:p>
            </p:txBody>
          </p:sp>
          <p:sp>
            <p:nvSpPr>
              <p:cNvPr id="14" name="Curved Right Arrow 4">
                <a:extLst>
                  <a:ext uri="{FF2B5EF4-FFF2-40B4-BE49-F238E27FC236}">
                    <a16:creationId xmlns:a16="http://schemas.microsoft.com/office/drawing/2014/main" id="{535007AE-386B-4B49-A67C-502ACF76E3B5}"/>
                  </a:ext>
                </a:extLst>
              </p:cNvPr>
              <p:cNvSpPr/>
              <p:nvPr/>
            </p:nvSpPr>
            <p:spPr>
              <a:xfrm rot="21176696">
                <a:off x="6874879" y="4243728"/>
                <a:ext cx="548157" cy="653521"/>
              </a:xfrm>
              <a:prstGeom prst="curvedRightArrow">
                <a:avLst>
                  <a:gd name="adj1" fmla="val 25266"/>
                  <a:gd name="adj2" fmla="val 56109"/>
                  <a:gd name="adj3" fmla="val 53913"/>
                </a:avLst>
              </a:prstGeom>
              <a:solidFill>
                <a:srgbClr val="EC652E"/>
              </a:solidFill>
              <a:ln w="25400"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w="0"/>
                  <a:solidFill>
                    <a:srgbClr val="494949"/>
                  </a:solidFill>
                  <a:effectLst>
                    <a:outerShdw blurRad="38100" dist="19050" dir="2700000" algn="tl" rotWithShape="0">
                      <a:srgbClr val="494949">
                        <a:alpha val="40000"/>
                      </a:srgbClr>
                    </a:outerShdw>
                  </a:effectLst>
                  <a:uLnTx/>
                  <a:uFillTx/>
                  <a:latin typeface="Segoe UI"/>
                  <a:ea typeface="+mn-ea"/>
                  <a:cs typeface="+mn-cs"/>
                </a:endParaRPr>
              </a:p>
            </p:txBody>
          </p:sp>
          <p:sp>
            <p:nvSpPr>
              <p:cNvPr id="15" name="Rectangle 14">
                <a:extLst>
                  <a:ext uri="{FF2B5EF4-FFF2-40B4-BE49-F238E27FC236}">
                    <a16:creationId xmlns:a16="http://schemas.microsoft.com/office/drawing/2014/main" id="{DA3C9325-D2E0-4250-8472-BB1BC0D9970D}"/>
                  </a:ext>
                </a:extLst>
              </p:cNvPr>
              <p:cNvSpPr/>
              <p:nvPr/>
            </p:nvSpPr>
            <p:spPr>
              <a:xfrm>
                <a:off x="7045300" y="2019709"/>
                <a:ext cx="4348723" cy="2330134"/>
              </a:xfrm>
              <a:prstGeom prst="rect">
                <a:avLst/>
              </a:prstGeom>
              <a:solidFill>
                <a:srgbClr val="FFFFFF"/>
              </a:solidFill>
              <a:ln w="28575">
                <a:solidFill>
                  <a:schemeClr val="accent1">
                    <a:lumMod val="60000"/>
                    <a:lumOff val="40000"/>
                  </a:schemeClr>
                </a:solidFill>
              </a:ln>
              <a:effectLst>
                <a:outerShdw blurRad="76200" dist="50800" dir="4200000" algn="ctr" rotWithShape="0">
                  <a:srgbClr val="000000">
                    <a:alpha val="47000"/>
                  </a:srgbClr>
                </a:outerShdw>
              </a:effectLst>
            </p:spPr>
            <p:txBody>
              <a:bodyPr wrap="square">
                <a:noAutofit/>
              </a:bodyPr>
              <a:lstStyle/>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CREATE FUNCTION </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dbo.fn_securitypredicate(@region </a:t>
                </a: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int</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RETURNS TABLE WITH SCHEMABINDING AS</a:t>
                </a:r>
              </a:p>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return SELECT </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1 </a:t>
                </a: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as</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[fn_securitypredicate_result] </a:t>
                </a: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FROM</a:t>
                </a:r>
              </a:p>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SalesRegion sr INNER JOIN Employees e </a:t>
                </a:r>
              </a:p>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ON</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(sr.EmpId = e.EmpId) </a:t>
                </a:r>
              </a:p>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1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WHERE</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e.UserSID = </a:t>
                </a:r>
                <a:r>
                  <a:rPr kumimoji="0" lang="en-US" sz="1100" b="1" i="0" u="none" strike="noStrike" kern="0" cap="none" spc="0" normalizeH="0" baseline="0" noProof="0" dirty="0">
                    <a:ln>
                      <a:noFill/>
                    </a:ln>
                    <a:solidFill>
                      <a:srgbClr val="FF00FF"/>
                    </a:solidFill>
                    <a:effectLst/>
                    <a:uLnTx/>
                    <a:uFillTx/>
                    <a:latin typeface="Consolas" panose="020B0609020204030204" pitchFamily="49" charset="0"/>
                    <a:ea typeface="Calibri" panose="020F0502020204030204" pitchFamily="34" charset="0"/>
                    <a:cs typeface="Consolas" panose="020B0609020204030204" pitchFamily="49" charset="0"/>
                  </a:rPr>
                  <a:t>SUSER_SID</a:t>
                </a:r>
                <a:r>
                  <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AND @region = sr.region;</a:t>
                </a:r>
              </a:p>
              <a:p>
                <a:pPr marL="0" marR="0" lvl="0" indent="0" algn="l" defTabSz="914225" rtl="0" eaLnBrk="1" fontAlgn="auto" latinLnBrk="0" hangingPunct="1">
                  <a:lnSpc>
                    <a:spcPct val="107000"/>
                  </a:lnSpc>
                  <a:spcBef>
                    <a:spcPts val="0"/>
                  </a:spcBef>
                  <a:spcAft>
                    <a:spcPts val="0"/>
                  </a:spcAft>
                  <a:buClrTx/>
                  <a:buSzTx/>
                  <a:buFontTx/>
                  <a:buNone/>
                  <a:tabLst/>
                  <a:defRPr/>
                </a:pPr>
                <a:endPar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CREATE SECURITY POLICY </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dbo.SecPol</a:t>
                </a:r>
              </a:p>
              <a:p>
                <a:pPr marL="0" marR="0" lvl="0" indent="0" algn="l" defTabSz="914225" rtl="0" eaLnBrk="1" fontAlgn="auto" latinLnBrk="0" hangingPunct="1">
                  <a:lnSpc>
                    <a:spcPct val="107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ADD FILTER PREDICATE </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dbo.fn_securitypredicate(region) </a:t>
                </a:r>
                <a:br>
                  <a:rPr kumimoji="0" lang="en-US" sz="105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b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ON</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Customers </a:t>
                </a: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WITH</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a:t>
                </a: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STATE</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 = </a:t>
                </a:r>
                <a:r>
                  <a:rPr kumimoji="0" lang="en-US" sz="105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ea typeface="Calibri" panose="020F0502020204030204" pitchFamily="34" charset="0"/>
                    <a:cs typeface="Consolas" panose="020B0609020204030204" pitchFamily="49" charset="0"/>
                  </a:rPr>
                  <a:t>ON</a:t>
                </a:r>
                <a:r>
                  <a:rPr kumimoji="0" lang="en-US" sz="105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rPr>
                  <a:t>)</a:t>
                </a:r>
                <a:endParaRPr kumimoji="0" lang="en-US" sz="1100" b="1" i="0" u="none" strike="noStrike" kern="0" cap="none" spc="0" normalizeH="0" baseline="0" noProof="0" dirty="0">
                  <a:ln>
                    <a:noFill/>
                  </a:ln>
                  <a:solidFill>
                    <a:srgbClr val="292929"/>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grpSp>
      <p:grpSp>
        <p:nvGrpSpPr>
          <p:cNvPr id="18" name="Group 17">
            <a:extLst>
              <a:ext uri="{FF2B5EF4-FFF2-40B4-BE49-F238E27FC236}">
                <a16:creationId xmlns:a16="http://schemas.microsoft.com/office/drawing/2014/main" id="{850674AC-EB58-49F5-BE80-B240797ADA11}"/>
              </a:ext>
            </a:extLst>
          </p:cNvPr>
          <p:cNvGrpSpPr/>
          <p:nvPr/>
        </p:nvGrpSpPr>
        <p:grpSpPr>
          <a:xfrm>
            <a:off x="464015" y="2719655"/>
            <a:ext cx="3044883" cy="2989577"/>
            <a:chOff x="323708" y="2630174"/>
            <a:chExt cx="3044883" cy="2989577"/>
          </a:xfrm>
          <a:effectLst>
            <a:outerShdw blurRad="635000" dist="203200" dir="4200000" algn="ctr" rotWithShape="0">
              <a:srgbClr val="000000">
                <a:alpha val="50000"/>
              </a:srgbClr>
            </a:outerShdw>
          </a:effectLst>
        </p:grpSpPr>
        <p:grpSp>
          <p:nvGrpSpPr>
            <p:cNvPr id="19" name="Group 18">
              <a:extLst>
                <a:ext uri="{FF2B5EF4-FFF2-40B4-BE49-F238E27FC236}">
                  <a16:creationId xmlns:a16="http://schemas.microsoft.com/office/drawing/2014/main" id="{C6FE4D21-924E-4FDE-BD69-8F3393957DDE}"/>
                </a:ext>
              </a:extLst>
            </p:cNvPr>
            <p:cNvGrpSpPr/>
            <p:nvPr/>
          </p:nvGrpSpPr>
          <p:grpSpPr>
            <a:xfrm>
              <a:off x="323708" y="2630174"/>
              <a:ext cx="3044883" cy="2989577"/>
              <a:chOff x="323708" y="2630174"/>
              <a:chExt cx="3044883" cy="2989577"/>
            </a:xfrm>
          </p:grpSpPr>
          <p:sp>
            <p:nvSpPr>
              <p:cNvPr id="25" name="Rectangle 24">
                <a:extLst>
                  <a:ext uri="{FF2B5EF4-FFF2-40B4-BE49-F238E27FC236}">
                    <a16:creationId xmlns:a16="http://schemas.microsoft.com/office/drawing/2014/main" id="{67CCC672-F617-4866-B0BA-48449C5A295F}"/>
                  </a:ext>
                </a:extLst>
              </p:cNvPr>
              <p:cNvSpPr/>
              <p:nvPr/>
            </p:nvSpPr>
            <p:spPr bwMode="auto">
              <a:xfrm>
                <a:off x="323708" y="2630174"/>
                <a:ext cx="2028938" cy="2989577"/>
              </a:xfrm>
              <a:prstGeom prst="rect">
                <a:avLst/>
              </a:prstGeom>
              <a:solidFill>
                <a:schemeClr val="accent1"/>
              </a:solidFill>
              <a:ln>
                <a:noFill/>
                <a:headEnd type="none" w="med" len="med"/>
                <a:tailEnd type="none" w="med" len="med"/>
              </a:ln>
              <a:effectLst>
                <a:outerShdw blurRad="50800" dist="50800" dir="5400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a:extLst>
                  <a:ext uri="{FF2B5EF4-FFF2-40B4-BE49-F238E27FC236}">
                    <a16:creationId xmlns:a16="http://schemas.microsoft.com/office/drawing/2014/main" id="{77730D95-BF72-495F-8A54-184981CB9231}"/>
                  </a:ext>
                </a:extLst>
              </p:cNvPr>
              <p:cNvSpPr/>
              <p:nvPr/>
            </p:nvSpPr>
            <p:spPr bwMode="auto">
              <a:xfrm rot="13476819">
                <a:off x="1286248" y="3056204"/>
                <a:ext cx="2082343" cy="2118466"/>
              </a:xfrm>
              <a:prstGeom prst="rtTriangle">
                <a:avLst/>
              </a:prstGeom>
              <a:gradFill flip="none" rotWithShape="1">
                <a:gsLst>
                  <a:gs pos="3000">
                    <a:schemeClr val="accent1">
                      <a:lumMod val="5000"/>
                      <a:lumOff val="95000"/>
                    </a:schemeClr>
                  </a:gs>
                  <a:gs pos="49000">
                    <a:srgbClr val="0070C0">
                      <a:alpha val="92000"/>
                    </a:srgbClr>
                  </a:gs>
                </a:gsLst>
                <a:lin ang="18900000" scaled="1"/>
                <a:tileRect/>
              </a:gradFill>
              <a:ln>
                <a:noFill/>
                <a:headEnd type="none" w="med" len="med"/>
                <a:tailEnd type="none" w="med" len="med"/>
              </a:ln>
              <a:effectLst>
                <a:outerShdw blurRad="50800" dist="50800" dir="5400000" algn="ctr" rotWithShape="0">
                  <a:srgbClr val="000000">
                    <a:alpha val="4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8DBFCB0-8220-492B-BF6E-6404198243D6}"/>
                </a:ext>
              </a:extLst>
            </p:cNvPr>
            <p:cNvGrpSpPr/>
            <p:nvPr/>
          </p:nvGrpSpPr>
          <p:grpSpPr>
            <a:xfrm>
              <a:off x="341160" y="3016153"/>
              <a:ext cx="1994031" cy="1695933"/>
              <a:chOff x="943359" y="1566454"/>
              <a:chExt cx="1994031" cy="1695933"/>
            </a:xfrm>
          </p:grpSpPr>
          <p:sp>
            <p:nvSpPr>
              <p:cNvPr id="21" name="TextBox 20">
                <a:extLst>
                  <a:ext uri="{FF2B5EF4-FFF2-40B4-BE49-F238E27FC236}">
                    <a16:creationId xmlns:a16="http://schemas.microsoft.com/office/drawing/2014/main" id="{9AC37155-6C8D-4148-AA50-5F8EC8FA7D44}"/>
                  </a:ext>
                </a:extLst>
              </p:cNvPr>
              <p:cNvSpPr txBox="1"/>
              <p:nvPr/>
            </p:nvSpPr>
            <p:spPr>
              <a:xfrm>
                <a:off x="1252254" y="2784628"/>
                <a:ext cx="1382276" cy="477759"/>
              </a:xfrm>
              <a:prstGeom prst="rect">
                <a:avLst/>
              </a:prstGeom>
              <a:solidFill>
                <a:srgbClr val="FFFFFF"/>
              </a:solidFill>
              <a:ln w="31750">
                <a:solidFill>
                  <a:srgbClr val="EC652E"/>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marL="0" marR="0" lvl="0" indent="0" algn="ctr" defTabSz="914225" rtl="0" eaLnBrk="1" fontAlgn="auto" latinLnBrk="0" hangingPunct="1">
                  <a:lnSpc>
                    <a:spcPct val="107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rPr>
                  <a:t>SELECT</a:t>
                </a:r>
                <a:r>
                  <a:rPr kumimoji="0" lang="en-US" sz="1200" b="1" i="0" u="none" strike="noStrike" kern="0" cap="none" spc="0" normalizeH="0" baseline="0" noProof="0" dirty="0">
                    <a:ln>
                      <a:noFill/>
                    </a:ln>
                    <a:solidFill>
                      <a:srgbClr val="292929"/>
                    </a:solidFill>
                    <a:effectLst/>
                    <a:uLnTx/>
                    <a:uFillTx/>
                    <a:latin typeface="Consolas" panose="020B0609020204030204" pitchFamily="49" charset="0"/>
                  </a:rPr>
                  <a:t> * </a:t>
                </a:r>
                <a:r>
                  <a:rPr kumimoji="0" lang="en-US" sz="1200" b="1" i="0" u="none" strike="noStrike" kern="0" cap="none" spc="0" normalizeH="0" baseline="0" noProof="0" dirty="0">
                    <a:ln>
                      <a:noFill/>
                    </a:ln>
                    <a:solidFill>
                      <a:srgbClr val="002060">
                        <a:lumMod val="75000"/>
                        <a:lumOff val="25000"/>
                      </a:srgbClr>
                    </a:solidFill>
                    <a:effectLst/>
                    <a:uLnTx/>
                    <a:uFillTx/>
                    <a:latin typeface="Consolas" panose="020B0609020204030204" pitchFamily="49" charset="0"/>
                  </a:rPr>
                  <a:t>FROM</a:t>
                </a:r>
                <a:r>
                  <a:rPr kumimoji="0" lang="en-US" sz="1200" b="1" i="0" u="none" strike="noStrike" kern="0" cap="none" spc="0" normalizeH="0" baseline="0" noProof="0" dirty="0">
                    <a:ln>
                      <a:noFill/>
                    </a:ln>
                    <a:solidFill>
                      <a:srgbClr val="292929"/>
                    </a:solidFill>
                    <a:effectLst/>
                    <a:uLnTx/>
                    <a:uFillTx/>
                    <a:latin typeface="Consolas" panose="020B0609020204030204" pitchFamily="49" charset="0"/>
                  </a:rPr>
                  <a:t> </a:t>
                </a:r>
                <a:r>
                  <a:rPr lang="en-US" b="1" kern="0" dirty="0">
                    <a:solidFill>
                      <a:srgbClr val="292929"/>
                    </a:solidFill>
                  </a:rPr>
                  <a:t>Customers</a:t>
                </a:r>
                <a:endParaRPr kumimoji="0" lang="en-US" sz="1200" b="1" i="0" u="none" strike="noStrike" kern="0" cap="none" spc="0" normalizeH="0" baseline="0" noProof="0" dirty="0">
                  <a:ln>
                    <a:noFill/>
                  </a:ln>
                  <a:solidFill>
                    <a:srgbClr val="292929"/>
                  </a:solidFill>
                  <a:effectLst/>
                  <a:uLnTx/>
                  <a:uFillTx/>
                  <a:latin typeface="Consolas" panose="020B0609020204030204" pitchFamily="49" charset="0"/>
                </a:endParaRPr>
              </a:p>
            </p:txBody>
          </p:sp>
          <p:grpSp>
            <p:nvGrpSpPr>
              <p:cNvPr id="22" name="Group 21">
                <a:extLst>
                  <a:ext uri="{FF2B5EF4-FFF2-40B4-BE49-F238E27FC236}">
                    <a16:creationId xmlns:a16="http://schemas.microsoft.com/office/drawing/2014/main" id="{475C77C2-6671-42DC-B03D-942E3A121CAA}"/>
                  </a:ext>
                </a:extLst>
              </p:cNvPr>
              <p:cNvGrpSpPr/>
              <p:nvPr/>
            </p:nvGrpSpPr>
            <p:grpSpPr>
              <a:xfrm>
                <a:off x="943359" y="1566454"/>
                <a:ext cx="1994031" cy="1218173"/>
                <a:chOff x="10221105" y="1071515"/>
                <a:chExt cx="1643829" cy="867495"/>
              </a:xfrm>
            </p:grpSpPr>
            <p:sp>
              <p:nvSpPr>
                <p:cNvPr id="23" name="TextBox 22">
                  <a:extLst>
                    <a:ext uri="{FF2B5EF4-FFF2-40B4-BE49-F238E27FC236}">
                      <a16:creationId xmlns:a16="http://schemas.microsoft.com/office/drawing/2014/main" id="{C2B33069-8E07-431F-942F-2B32529114F1}"/>
                    </a:ext>
                  </a:extLst>
                </p:cNvPr>
                <p:cNvSpPr txBox="1"/>
                <p:nvPr/>
              </p:nvSpPr>
              <p:spPr>
                <a:xfrm>
                  <a:off x="10221105" y="1620043"/>
                  <a:ext cx="1643829" cy="318967"/>
                </a:xfrm>
                <a:prstGeom prst="rect">
                  <a:avLst/>
                </a:prstGeom>
                <a:noFill/>
              </p:spPr>
              <p:txBody>
                <a:bodyPr wrap="square" lIns="179158" tIns="143326" rIns="179158" bIns="143326" rtlCol="0">
                  <a:noAutofit/>
                </a:bodyPr>
                <a:lstStyle/>
                <a:p>
                  <a:pPr marL="0" marR="0" lvl="0" indent="0" algn="ctr" defTabSz="912979" rtl="0" eaLnBrk="1" fontAlgn="base" latinLnBrk="0" hangingPunct="1">
                    <a:lnSpc>
                      <a:spcPct val="90000"/>
                    </a:lnSpc>
                    <a:spcBef>
                      <a:spcPct val="0"/>
                    </a:spcBef>
                    <a:spcAft>
                      <a:spcPts val="588"/>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Authorized User</a:t>
                  </a:r>
                  <a:endParaRPr kumimoji="0" lang="en-US" sz="11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p:txBody>
            </p:sp>
            <p:pic>
              <p:nvPicPr>
                <p:cNvPr id="24" name="Picture 23">
                  <a:extLst>
                    <a:ext uri="{FF2B5EF4-FFF2-40B4-BE49-F238E27FC236}">
                      <a16:creationId xmlns:a16="http://schemas.microsoft.com/office/drawing/2014/main" id="{64759649-7516-423A-8516-9F544323F1ED}"/>
                    </a:ext>
                  </a:extLst>
                </p:cNvPr>
                <p:cNvPicPr>
                  <a:picLocks noChangeAspect="1"/>
                </p:cNvPicPr>
                <p:nvPr/>
              </p:nvPicPr>
              <p:blipFill>
                <a:blip r:embed="rId3">
                  <a:biLevel thresh="25000"/>
                </a:blip>
                <a:stretch>
                  <a:fillRect/>
                </a:stretch>
              </p:blipFill>
              <p:spPr>
                <a:xfrm>
                  <a:off x="10802210" y="1071515"/>
                  <a:ext cx="481620" cy="600953"/>
                </a:xfrm>
                <a:prstGeom prst="rect">
                  <a:avLst/>
                </a:prstGeom>
              </p:spPr>
            </p:pic>
          </p:grpSp>
        </p:grpSp>
      </p:grpSp>
      <p:sp>
        <p:nvSpPr>
          <p:cNvPr id="2" name="Title 1">
            <a:extLst>
              <a:ext uri="{FF2B5EF4-FFF2-40B4-BE49-F238E27FC236}">
                <a16:creationId xmlns:a16="http://schemas.microsoft.com/office/drawing/2014/main" id="{2BB4E337-C33B-4F50-BC65-D5E0E9B0CDEC}"/>
              </a:ext>
            </a:extLst>
          </p:cNvPr>
          <p:cNvSpPr>
            <a:spLocks noGrp="1"/>
          </p:cNvSpPr>
          <p:nvPr>
            <p:ph type="title"/>
          </p:nvPr>
        </p:nvSpPr>
        <p:spPr/>
        <p:txBody>
          <a:bodyPr/>
          <a:lstStyle/>
          <a:p>
            <a:r>
              <a:rPr lang="en-US" dirty="0"/>
              <a:t>Implementing Row Level Security</a:t>
            </a:r>
          </a:p>
        </p:txBody>
      </p:sp>
      <p:sp>
        <p:nvSpPr>
          <p:cNvPr id="3" name="Content Placeholder 2">
            <a:extLst>
              <a:ext uri="{FF2B5EF4-FFF2-40B4-BE49-F238E27FC236}">
                <a16:creationId xmlns:a16="http://schemas.microsoft.com/office/drawing/2014/main" id="{2BB81D8A-B17D-4E97-B142-7CA7302515D7}"/>
              </a:ext>
            </a:extLst>
          </p:cNvPr>
          <p:cNvSpPr>
            <a:spLocks noGrp="1"/>
          </p:cNvSpPr>
          <p:nvPr>
            <p:ph sz="quarter" idx="10"/>
          </p:nvPr>
        </p:nvSpPr>
        <p:spPr/>
        <p:txBody>
          <a:bodyPr/>
          <a:lstStyle/>
          <a:p>
            <a:endParaRPr lang="en-US" dirty="0"/>
          </a:p>
        </p:txBody>
      </p:sp>
      <p:pic>
        <p:nvPicPr>
          <p:cNvPr id="4" name="Picture 3" descr="A close up of a sign&#10;&#10;Description automatically generated">
            <a:extLst>
              <a:ext uri="{FF2B5EF4-FFF2-40B4-BE49-F238E27FC236}">
                <a16:creationId xmlns:a16="http://schemas.microsoft.com/office/drawing/2014/main" id="{FAFC6906-7ADE-4894-82A5-59A2C2C9229C}"/>
              </a:ext>
            </a:extLst>
          </p:cNvPr>
          <p:cNvPicPr>
            <a:picLocks noChangeAspect="1"/>
          </p:cNvPicPr>
          <p:nvPr/>
        </p:nvPicPr>
        <p:blipFill>
          <a:blip r:embed="rId4">
            <a:alphaModFix amt="58000"/>
          </a:blip>
          <a:stretch>
            <a:fillRect/>
          </a:stretch>
        </p:blipFill>
        <p:spPr>
          <a:xfrm>
            <a:off x="3217687" y="2687309"/>
            <a:ext cx="2447545" cy="2447545"/>
          </a:xfrm>
          <a:prstGeom prst="rect">
            <a:avLst/>
          </a:prstGeom>
        </p:spPr>
      </p:pic>
      <p:graphicFrame>
        <p:nvGraphicFramePr>
          <p:cNvPr id="5" name="Table 4">
            <a:extLst>
              <a:ext uri="{FF2B5EF4-FFF2-40B4-BE49-F238E27FC236}">
                <a16:creationId xmlns:a16="http://schemas.microsoft.com/office/drawing/2014/main" id="{2165F86F-E688-42AF-B9CE-75DE253CCF21}"/>
              </a:ext>
            </a:extLst>
          </p:cNvPr>
          <p:cNvGraphicFramePr>
            <a:graphicFrameLocks noGrp="1"/>
          </p:cNvGraphicFramePr>
          <p:nvPr/>
        </p:nvGraphicFramePr>
        <p:xfrm>
          <a:off x="2426154" y="3513515"/>
          <a:ext cx="4058802" cy="1122471"/>
        </p:xfrm>
        <a:graphic>
          <a:graphicData uri="http://schemas.openxmlformats.org/drawingml/2006/table">
            <a:tbl>
              <a:tblPr firstRow="1" bandRow="1">
                <a:tableStyleId>{5C22544A-7EE6-4342-B048-85BDC9FD1C3A}</a:tableStyleId>
              </a:tblPr>
              <a:tblGrid>
                <a:gridCol w="1372204">
                  <a:extLst>
                    <a:ext uri="{9D8B030D-6E8A-4147-A177-3AD203B41FA5}">
                      <a16:colId xmlns:a16="http://schemas.microsoft.com/office/drawing/2014/main" val="434937941"/>
                    </a:ext>
                  </a:extLst>
                </a:gridCol>
                <a:gridCol w="1262270">
                  <a:extLst>
                    <a:ext uri="{9D8B030D-6E8A-4147-A177-3AD203B41FA5}">
                      <a16:colId xmlns:a16="http://schemas.microsoft.com/office/drawing/2014/main" val="20000"/>
                    </a:ext>
                  </a:extLst>
                </a:gridCol>
                <a:gridCol w="1424328">
                  <a:extLst>
                    <a:ext uri="{9D8B030D-6E8A-4147-A177-3AD203B41FA5}">
                      <a16:colId xmlns:a16="http://schemas.microsoft.com/office/drawing/2014/main" val="228250266"/>
                    </a:ext>
                  </a:extLst>
                </a:gridCol>
              </a:tblGrid>
              <a:tr h="253266">
                <a:tc>
                  <a:txBody>
                    <a:bodyPr/>
                    <a:lstStyle/>
                    <a:p>
                      <a:r>
                        <a:rPr lang="en-US" sz="1100" dirty="0"/>
                        <a:t>Customer.Name</a:t>
                      </a:r>
                    </a:p>
                  </a:txBody>
                  <a:tcPr marL="121635" marR="121635" marT="0" marB="27393" anchor="ctr"/>
                </a:tc>
                <a:tc>
                  <a:txBody>
                    <a:bodyPr/>
                    <a:lstStyle/>
                    <a:p>
                      <a:r>
                        <a:rPr lang="en-US" sz="1100" dirty="0"/>
                        <a:t>Customer.SSN</a:t>
                      </a:r>
                    </a:p>
                  </a:txBody>
                  <a:tcPr marL="121635" marR="121635" marT="0" marB="27393" anchor="ctr"/>
                </a:tc>
                <a:tc>
                  <a:txBody>
                    <a:bodyPr/>
                    <a:lstStyle/>
                    <a:p>
                      <a:r>
                        <a:rPr lang="en-US" sz="1100" dirty="0"/>
                        <a:t>Customer.Email</a:t>
                      </a:r>
                    </a:p>
                  </a:txBody>
                  <a:tcPr marL="121635" marR="121635" marT="0" marB="27393" anchor="ctr"/>
                </a:tc>
                <a:extLst>
                  <a:ext uri="{0D108BD9-81ED-4DB2-BD59-A6C34878D82A}">
                    <a16:rowId xmlns:a16="http://schemas.microsoft.com/office/drawing/2014/main" val="10000"/>
                  </a:ext>
                </a:extLst>
              </a:tr>
              <a:tr h="317880">
                <a:tc>
                  <a:txBody>
                    <a:bodyPr/>
                    <a:lstStyle/>
                    <a:p>
                      <a:r>
                        <a:rPr lang="en-US" sz="1100" b="1" dirty="0">
                          <a:solidFill>
                            <a:schemeClr val="tx1"/>
                          </a:solidFill>
                          <a:latin typeface="+mj-lt"/>
                        </a:rPr>
                        <a:t>Michael Schumacher</a:t>
                      </a:r>
                    </a:p>
                  </a:txBody>
                  <a:tcPr marL="121635" marR="121635" marT="0" marB="27393" anchor="ctr"/>
                </a:tc>
                <a:tc>
                  <a:txBody>
                    <a:bodyPr/>
                    <a:lstStyle/>
                    <a:p>
                      <a:pPr algn="ctr"/>
                      <a:r>
                        <a:rPr lang="en-US" sz="1100" b="1" dirty="0">
                          <a:solidFill>
                            <a:schemeClr val="dk1"/>
                          </a:solidFill>
                          <a:latin typeface="+mn-lt"/>
                        </a:rPr>
                        <a:t>123-45-6789</a:t>
                      </a:r>
                      <a:endParaRPr lang="en-US" sz="1100" b="1" dirty="0">
                        <a:solidFill>
                          <a:schemeClr val="bg2">
                            <a:lumMod val="50000"/>
                          </a:schemeClr>
                        </a:solidFill>
                        <a:latin typeface="+mj-lt"/>
                      </a:endParaRPr>
                    </a:p>
                  </a:txBody>
                  <a:tcPr marL="121635" marR="121635" marT="0" marB="27393" anchor="ctr"/>
                </a:tc>
                <a:tc>
                  <a:txBody>
                    <a:bodyPr/>
                    <a:lstStyle/>
                    <a:p>
                      <a:pPr algn="ctr"/>
                      <a:r>
                        <a:rPr lang="en-US" sz="1100" b="1" dirty="0">
                          <a:solidFill>
                            <a:schemeClr val="tx1"/>
                          </a:solidFill>
                          <a:latin typeface="+mj-lt"/>
                        </a:rPr>
                        <a:t>schumy@hotmail.com</a:t>
                      </a:r>
                    </a:p>
                  </a:txBody>
                  <a:tcPr marL="121635" marR="121635" marT="0" marB="27393" anchor="ctr"/>
                </a:tc>
                <a:extLst>
                  <a:ext uri="{0D108BD9-81ED-4DB2-BD59-A6C34878D82A}">
                    <a16:rowId xmlns:a16="http://schemas.microsoft.com/office/drawing/2014/main" val="10001"/>
                  </a:ext>
                </a:extLst>
              </a:tr>
              <a:tr h="253266">
                <a:tc>
                  <a:txBody>
                    <a:bodyPr/>
                    <a:lstStyle/>
                    <a:p>
                      <a:r>
                        <a:rPr lang="en-US" sz="1100" b="1" dirty="0">
                          <a:solidFill>
                            <a:schemeClr val="tx1"/>
                          </a:solidFill>
                          <a:latin typeface="+mj-lt"/>
                        </a:rPr>
                        <a:t>Ayrton Senna</a:t>
                      </a:r>
                    </a:p>
                  </a:txBody>
                  <a:tcPr marL="121635" marR="121635" marT="0" marB="27393" anchor="ctr"/>
                </a:tc>
                <a:tc>
                  <a:txBody>
                    <a:bodyPr/>
                    <a:lstStyle/>
                    <a:p>
                      <a:pPr algn="ctr"/>
                      <a:r>
                        <a:rPr lang="en-US" sz="1100" b="1" dirty="0">
                          <a:solidFill>
                            <a:schemeClr val="dk1"/>
                          </a:solidFill>
                          <a:latin typeface="+mn-lt"/>
                        </a:rPr>
                        <a:t>444-55-6666</a:t>
                      </a:r>
                      <a:endParaRPr lang="en-US" sz="1100" b="1" dirty="0">
                        <a:solidFill>
                          <a:schemeClr val="bg2">
                            <a:lumMod val="50000"/>
                          </a:schemeClr>
                        </a:solidFill>
                        <a:latin typeface="+mj-lt"/>
                      </a:endParaRPr>
                    </a:p>
                  </a:txBody>
                  <a:tcPr marL="121635" marR="121635" marT="0" marB="27393" anchor="ctr"/>
                </a:tc>
                <a:tc>
                  <a:txBody>
                    <a:bodyPr/>
                    <a:lstStyle/>
                    <a:p>
                      <a:pPr algn="ctr"/>
                      <a:r>
                        <a:rPr lang="en-US" sz="1100" b="1" dirty="0">
                          <a:solidFill>
                            <a:schemeClr val="tx1"/>
                          </a:solidFill>
                          <a:latin typeface="+mj-lt"/>
                        </a:rPr>
                        <a:t>senna@gmail.com</a:t>
                      </a:r>
                    </a:p>
                  </a:txBody>
                  <a:tcPr marL="121635" marR="121635" marT="0" marB="27393" anchor="ctr"/>
                </a:tc>
                <a:extLst>
                  <a:ext uri="{0D108BD9-81ED-4DB2-BD59-A6C34878D82A}">
                    <a16:rowId xmlns:a16="http://schemas.microsoft.com/office/drawing/2014/main" val="10002"/>
                  </a:ext>
                </a:extLst>
              </a:tr>
              <a:tr h="253266">
                <a:tc>
                  <a:txBody>
                    <a:bodyPr/>
                    <a:lstStyle/>
                    <a:p>
                      <a:r>
                        <a:rPr lang="en-US" sz="1100" b="1" dirty="0">
                          <a:solidFill>
                            <a:schemeClr val="tx1"/>
                          </a:solidFill>
                          <a:latin typeface="+mj-lt"/>
                        </a:rPr>
                        <a:t>Jim Clark</a:t>
                      </a:r>
                    </a:p>
                  </a:txBody>
                  <a:tcPr marL="121635" marR="121635" marT="0" marB="27393" anchor="ctr"/>
                </a:tc>
                <a:tc>
                  <a:txBody>
                    <a:bodyPr/>
                    <a:lstStyle/>
                    <a:p>
                      <a:pPr algn="ctr"/>
                      <a:r>
                        <a:rPr lang="en-US" sz="1100" b="1" dirty="0">
                          <a:solidFill>
                            <a:schemeClr val="dk1"/>
                          </a:solidFill>
                          <a:latin typeface="+mn-lt"/>
                        </a:rPr>
                        <a:t>000-99-1234</a:t>
                      </a:r>
                      <a:endParaRPr lang="en-US" sz="1100" b="1" dirty="0">
                        <a:solidFill>
                          <a:schemeClr val="bg2">
                            <a:lumMod val="50000"/>
                          </a:schemeClr>
                        </a:solidFill>
                        <a:latin typeface="+mj-lt"/>
                      </a:endParaRPr>
                    </a:p>
                  </a:txBody>
                  <a:tcPr marL="121635" marR="121635" marT="0" marB="27393" anchor="ctr"/>
                </a:tc>
                <a:tc>
                  <a:txBody>
                    <a:bodyPr/>
                    <a:lstStyle/>
                    <a:p>
                      <a:pPr algn="ctr"/>
                      <a:r>
                        <a:rPr lang="en-US" sz="1100" b="1" dirty="0">
                          <a:solidFill>
                            <a:schemeClr val="tx1"/>
                          </a:solidFill>
                          <a:latin typeface="+mj-lt"/>
                        </a:rPr>
                        <a:t>jclark@aol.com</a:t>
                      </a:r>
                    </a:p>
                  </a:txBody>
                  <a:tcPr marL="121635" marR="121635" marT="0" marB="27393"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30094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Data Encryption - Overview</a:t>
            </a:r>
          </a:p>
        </p:txBody>
      </p:sp>
      <p:sp>
        <p:nvSpPr>
          <p:cNvPr id="2" name="Rectangle 1">
            <a:extLst>
              <a:ext uri="{FF2B5EF4-FFF2-40B4-BE49-F238E27FC236}">
                <a16:creationId xmlns:a16="http://schemas.microsoft.com/office/drawing/2014/main" id="{CE8C2978-4644-4810-98C7-AE1DBC1B3839}"/>
              </a:ext>
            </a:extLst>
          </p:cNvPr>
          <p:cNvSpPr/>
          <p:nvPr/>
        </p:nvSpPr>
        <p:spPr bwMode="auto">
          <a:xfrm>
            <a:off x="8148405" y="2801940"/>
            <a:ext cx="3474720" cy="3126582"/>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Role separation provides fine grain data access control</a:t>
            </a: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Improves security management process</a:t>
            </a:r>
          </a:p>
        </p:txBody>
      </p:sp>
      <p:sp>
        <p:nvSpPr>
          <p:cNvPr id="3" name="Rectangle 2">
            <a:extLst>
              <a:ext uri="{FF2B5EF4-FFF2-40B4-BE49-F238E27FC236}">
                <a16:creationId xmlns:a16="http://schemas.microsoft.com/office/drawing/2014/main" id="{156A8B21-7FD9-4A01-B20A-521388C4577C}"/>
              </a:ext>
            </a:extLst>
          </p:cNvPr>
          <p:cNvSpPr/>
          <p:nvPr/>
        </p:nvSpPr>
        <p:spPr bwMode="auto">
          <a:xfrm>
            <a:off x="8135697" y="1841494"/>
            <a:ext cx="3474721" cy="9628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Separation of Roles</a:t>
            </a:r>
          </a:p>
        </p:txBody>
      </p:sp>
      <p:sp>
        <p:nvSpPr>
          <p:cNvPr id="7" name="Rectangle 6">
            <a:extLst>
              <a:ext uri="{FF2B5EF4-FFF2-40B4-BE49-F238E27FC236}">
                <a16:creationId xmlns:a16="http://schemas.microsoft.com/office/drawing/2014/main" id="{5DA7FB38-A9C3-44E5-BAD2-4A7345A84470}"/>
              </a:ext>
            </a:extLst>
          </p:cNvPr>
          <p:cNvSpPr/>
          <p:nvPr/>
        </p:nvSpPr>
        <p:spPr bwMode="auto">
          <a:xfrm>
            <a:off x="4420408" y="2801938"/>
            <a:ext cx="3376599" cy="3126581"/>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Client-based encryption for data at rest and in flight </a:t>
            </a: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342900" indent="-342900" algn="l"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Encryption keys are never revealed to database processes</a:t>
            </a:r>
          </a:p>
          <a:p>
            <a:pPr marL="342900" indent="-342900" algn="l" defTabSz="932472" fontAlgn="base">
              <a:spcBef>
                <a:spcPct val="0"/>
              </a:spcBef>
              <a:spcAft>
                <a:spcPct val="0"/>
              </a:spcAft>
              <a:buFont typeface="Arial" panose="020B0604020202020204" pitchFamily="34" charset="0"/>
              <a:buChar char="•"/>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algn="l" defTabSz="932472" fontAlgn="base">
              <a:spcBef>
                <a:spcPct val="0"/>
              </a:spcBef>
              <a:spcAft>
                <a:spcPct val="0"/>
              </a:spcAft>
            </a:pPr>
            <a:endParaRPr lang="en-US" sz="2200" dirty="0" err="1">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5B68972D-F7F9-40E2-9CB7-01C06D739831}"/>
              </a:ext>
            </a:extLst>
          </p:cNvPr>
          <p:cNvSpPr/>
          <p:nvPr/>
        </p:nvSpPr>
        <p:spPr bwMode="auto">
          <a:xfrm>
            <a:off x="4407702" y="1841494"/>
            <a:ext cx="3383279" cy="9628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Always Encrypted</a:t>
            </a:r>
          </a:p>
        </p:txBody>
      </p:sp>
      <p:sp>
        <p:nvSpPr>
          <p:cNvPr id="10" name="Rectangle 9">
            <a:extLst>
              <a:ext uri="{FF2B5EF4-FFF2-40B4-BE49-F238E27FC236}">
                <a16:creationId xmlns:a16="http://schemas.microsoft.com/office/drawing/2014/main" id="{45606995-5E04-4780-893A-88B952663274}"/>
              </a:ext>
            </a:extLst>
          </p:cNvPr>
          <p:cNvSpPr/>
          <p:nvPr/>
        </p:nvSpPr>
        <p:spPr bwMode="auto">
          <a:xfrm>
            <a:off x="600972" y="2804319"/>
            <a:ext cx="3474720" cy="3126581"/>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cs typeface="Segoe UI Semilight" panose="020B0402040204020203" pitchFamily="34" charset="0"/>
              </a:rPr>
              <a:t>Physical Storage-level key-based encryption for data at rest</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cs typeface="Segoe UI Semilight" panose="020B0402040204020203" pitchFamily="34" charset="0"/>
              </a:rPr>
              <a:t>Key is stored in database boot record based on a server managed certificate</a:t>
            </a:r>
          </a:p>
          <a:p>
            <a:pPr algn="l" defTabSz="932472" fontAlgn="base">
              <a:spcBef>
                <a:spcPct val="0"/>
              </a:spcBef>
              <a:spcAft>
                <a:spcPct val="0"/>
              </a:spcAft>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algn="l" defTabSz="932472" fontAlgn="base">
              <a:spcBef>
                <a:spcPct val="0"/>
              </a:spcBef>
              <a:spcAft>
                <a:spcPct val="0"/>
              </a:spcAft>
            </a:pPr>
            <a:endParaRPr lang="en-US" sz="2200" dirty="0" err="1">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14" name="Rectangle 13">
            <a:extLst>
              <a:ext uri="{FF2B5EF4-FFF2-40B4-BE49-F238E27FC236}">
                <a16:creationId xmlns:a16="http://schemas.microsoft.com/office/drawing/2014/main" id="{81B15C18-1AAD-4EAC-A4DB-BF3CF6C620A4}"/>
              </a:ext>
            </a:extLst>
          </p:cNvPr>
          <p:cNvSpPr/>
          <p:nvPr/>
        </p:nvSpPr>
        <p:spPr bwMode="auto">
          <a:xfrm>
            <a:off x="600971" y="1843874"/>
            <a:ext cx="3474721" cy="9628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Transparent Data Encryption</a:t>
            </a:r>
          </a:p>
        </p:txBody>
      </p:sp>
    </p:spTree>
    <p:extLst>
      <p:ext uri="{BB962C8B-B14F-4D97-AF65-F5344CB8AC3E}">
        <p14:creationId xmlns:p14="http://schemas.microsoft.com/office/powerpoint/2010/main" val="5179402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Two TDE Key Management Strategies</a:t>
            </a:r>
          </a:p>
        </p:txBody>
      </p:sp>
      <p:pic>
        <p:nvPicPr>
          <p:cNvPr id="10" name="Picture 9">
            <a:extLst>
              <a:ext uri="{FF2B5EF4-FFF2-40B4-BE49-F238E27FC236}">
                <a16:creationId xmlns:a16="http://schemas.microsoft.com/office/drawing/2014/main" id="{8D7DFAD5-2419-4170-AE46-5F2845510EB0}"/>
              </a:ext>
            </a:extLst>
          </p:cNvPr>
          <p:cNvPicPr>
            <a:picLocks noChangeAspect="1"/>
          </p:cNvPicPr>
          <p:nvPr/>
        </p:nvPicPr>
        <p:blipFill>
          <a:blip r:embed="rId3"/>
          <a:stretch>
            <a:fillRect/>
          </a:stretch>
        </p:blipFill>
        <p:spPr>
          <a:xfrm>
            <a:off x="533223" y="1756610"/>
            <a:ext cx="5438725" cy="4126831"/>
          </a:xfrm>
          <a:prstGeom prst="rect">
            <a:avLst/>
          </a:prstGeom>
        </p:spPr>
      </p:pic>
      <p:pic>
        <p:nvPicPr>
          <p:cNvPr id="11" name="Picture 10">
            <a:extLst>
              <a:ext uri="{FF2B5EF4-FFF2-40B4-BE49-F238E27FC236}">
                <a16:creationId xmlns:a16="http://schemas.microsoft.com/office/drawing/2014/main" id="{760DC3C7-D44B-4CB7-B43F-FBBC4D0E13B1}"/>
              </a:ext>
            </a:extLst>
          </p:cNvPr>
          <p:cNvPicPr>
            <a:picLocks noChangeAspect="1"/>
          </p:cNvPicPr>
          <p:nvPr/>
        </p:nvPicPr>
        <p:blipFill>
          <a:blip r:embed="rId3"/>
          <a:stretch>
            <a:fillRect/>
          </a:stretch>
        </p:blipFill>
        <p:spPr>
          <a:xfrm>
            <a:off x="6401399" y="1756611"/>
            <a:ext cx="5359793" cy="4126830"/>
          </a:xfrm>
          <a:prstGeom prst="rect">
            <a:avLst/>
          </a:prstGeom>
        </p:spPr>
      </p:pic>
      <p:sp>
        <p:nvSpPr>
          <p:cNvPr id="12" name="Rectangle: Rounded Corners 11">
            <a:extLst>
              <a:ext uri="{FF2B5EF4-FFF2-40B4-BE49-F238E27FC236}">
                <a16:creationId xmlns:a16="http://schemas.microsoft.com/office/drawing/2014/main" id="{D64CC390-C848-487E-A7DB-568865E594FD}"/>
              </a:ext>
            </a:extLst>
          </p:cNvPr>
          <p:cNvSpPr/>
          <p:nvPr/>
        </p:nvSpPr>
        <p:spPr bwMode="auto">
          <a:xfrm>
            <a:off x="1463432" y="1167013"/>
            <a:ext cx="3291840" cy="457200"/>
          </a:xfrm>
          <a:prstGeom prst="roundRect">
            <a:avLst/>
          </a:prstGeom>
          <a:solidFill>
            <a:srgbClr val="FFF8E1"/>
          </a:solidFill>
          <a:ln>
            <a:noFill/>
            <a:headEnd type="none" w="med" len="med"/>
            <a:tailEnd type="none" w="med" len="med"/>
          </a:ln>
          <a:effectLst>
            <a:outerShdw blurRad="635000" dist="203200" dir="42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Service-Managed…</a:t>
            </a:r>
          </a:p>
        </p:txBody>
      </p:sp>
      <p:sp>
        <p:nvSpPr>
          <p:cNvPr id="14" name="Rectangle: Rounded Corners 13">
            <a:extLst>
              <a:ext uri="{FF2B5EF4-FFF2-40B4-BE49-F238E27FC236}">
                <a16:creationId xmlns:a16="http://schemas.microsoft.com/office/drawing/2014/main" id="{5203983A-6E26-4623-808A-A48424A172DF}"/>
              </a:ext>
            </a:extLst>
          </p:cNvPr>
          <p:cNvSpPr/>
          <p:nvPr/>
        </p:nvSpPr>
        <p:spPr bwMode="auto">
          <a:xfrm>
            <a:off x="7451374" y="1158454"/>
            <a:ext cx="3291840" cy="457200"/>
          </a:xfrm>
          <a:prstGeom prst="roundRect">
            <a:avLst/>
          </a:prstGeom>
          <a:solidFill>
            <a:srgbClr val="FFF8E1"/>
          </a:solidFill>
          <a:ln>
            <a:noFill/>
            <a:headEnd type="none" w="med" len="med"/>
            <a:tailEnd type="none" w="med" len="med"/>
          </a:ln>
          <a:effectLst>
            <a:outerShdw blurRad="635000" dist="203200" dir="42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Customer-Managed…</a:t>
            </a:r>
          </a:p>
        </p:txBody>
      </p:sp>
      <p:pic>
        <p:nvPicPr>
          <p:cNvPr id="55" name="Picture 54" descr="A close up of a logo&#10;&#10;Description automatically generated">
            <a:extLst>
              <a:ext uri="{FF2B5EF4-FFF2-40B4-BE49-F238E27FC236}">
                <a16:creationId xmlns:a16="http://schemas.microsoft.com/office/drawing/2014/main" id="{84D631C0-74FE-42BB-81AA-992425677556}"/>
              </a:ext>
            </a:extLst>
          </p:cNvPr>
          <p:cNvPicPr>
            <a:picLocks noChangeAspect="1"/>
          </p:cNvPicPr>
          <p:nvPr/>
        </p:nvPicPr>
        <p:blipFill>
          <a:blip r:embed="rId4">
            <a:alphaModFix amt="10000"/>
          </a:blip>
          <a:stretch>
            <a:fillRect/>
          </a:stretch>
        </p:blipFill>
        <p:spPr>
          <a:xfrm>
            <a:off x="7921420" y="3236237"/>
            <a:ext cx="2308700" cy="1669810"/>
          </a:xfrm>
          <a:prstGeom prst="rect">
            <a:avLst/>
          </a:prstGeom>
        </p:spPr>
      </p:pic>
      <p:sp>
        <p:nvSpPr>
          <p:cNvPr id="61" name="Oval 60">
            <a:extLst>
              <a:ext uri="{FF2B5EF4-FFF2-40B4-BE49-F238E27FC236}">
                <a16:creationId xmlns:a16="http://schemas.microsoft.com/office/drawing/2014/main" id="{BD6B1D6E-9F37-478D-8517-AFA9415C7466}"/>
              </a:ext>
            </a:extLst>
          </p:cNvPr>
          <p:cNvSpPr/>
          <p:nvPr/>
        </p:nvSpPr>
        <p:spPr bwMode="auto">
          <a:xfrm>
            <a:off x="7315200" y="3108960"/>
            <a:ext cx="3748191" cy="1988058"/>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878E6415-133C-49B3-8CF1-CA2BCE6CBB8A}"/>
              </a:ext>
            </a:extLst>
          </p:cNvPr>
          <p:cNvSpPr/>
          <p:nvPr/>
        </p:nvSpPr>
        <p:spPr bwMode="auto">
          <a:xfrm>
            <a:off x="6682625" y="1899345"/>
            <a:ext cx="1495872" cy="1215189"/>
          </a:xfrm>
          <a:prstGeom prst="roundRect">
            <a:avLst/>
          </a:prstGeom>
          <a:solidFill>
            <a:srgbClr val="FFF8E1"/>
          </a:solidFill>
          <a:ln>
            <a:noFill/>
            <a:headEnd type="none" w="med" len="med"/>
            <a:tailEnd type="none" w="med" len="med"/>
          </a:ln>
          <a:effectLst>
            <a:outerShdw blurRad="635000" dist="203200" dir="42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Key Created in Azure Key Vault or on HSM Device and stored in Vault</a:t>
            </a:r>
          </a:p>
        </p:txBody>
      </p:sp>
      <p:sp>
        <p:nvSpPr>
          <p:cNvPr id="69" name="Oval 68">
            <a:extLst>
              <a:ext uri="{FF2B5EF4-FFF2-40B4-BE49-F238E27FC236}">
                <a16:creationId xmlns:a16="http://schemas.microsoft.com/office/drawing/2014/main" id="{4CC79836-4C31-4CF3-B508-87A8FA4EC5B9}"/>
              </a:ext>
            </a:extLst>
          </p:cNvPr>
          <p:cNvSpPr/>
          <p:nvPr/>
        </p:nvSpPr>
        <p:spPr bwMode="auto">
          <a:xfrm>
            <a:off x="1238566" y="3076273"/>
            <a:ext cx="3748191" cy="1988058"/>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491AD847-99B4-4486-AC42-B262C92D0AE7}"/>
              </a:ext>
            </a:extLst>
          </p:cNvPr>
          <p:cNvSpPr/>
          <p:nvPr/>
        </p:nvSpPr>
        <p:spPr bwMode="auto">
          <a:xfrm>
            <a:off x="704121" y="1921155"/>
            <a:ext cx="1829465" cy="1061274"/>
          </a:xfrm>
          <a:prstGeom prst="roundRect">
            <a:avLst/>
          </a:prstGeom>
          <a:solidFill>
            <a:srgbClr val="FFF8E1"/>
          </a:solidFill>
          <a:ln>
            <a:noFill/>
            <a:headEnd type="none" w="med" len="med"/>
            <a:tailEnd type="none" w="med" len="med"/>
          </a:ln>
          <a:effectLst>
            <a:outerShdw blurRad="635000" dist="203200" dir="42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1400"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DEK</a:t>
            </a:r>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created using unique built-in certificate at </a:t>
            </a:r>
          </a:p>
          <a:p>
            <a:pPr algn="ctr"/>
            <a:r>
              <a:rPr lang="en-US" sz="1400" b="1"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Logical Server Level</a:t>
            </a:r>
          </a:p>
        </p:txBody>
      </p:sp>
      <p:grpSp>
        <p:nvGrpSpPr>
          <p:cNvPr id="41" name="Group 40">
            <a:extLst>
              <a:ext uri="{FF2B5EF4-FFF2-40B4-BE49-F238E27FC236}">
                <a16:creationId xmlns:a16="http://schemas.microsoft.com/office/drawing/2014/main" id="{FD9BF194-4296-45AF-AB2C-3EEC50D2E240}"/>
              </a:ext>
            </a:extLst>
          </p:cNvPr>
          <p:cNvGrpSpPr/>
          <p:nvPr/>
        </p:nvGrpSpPr>
        <p:grpSpPr>
          <a:xfrm>
            <a:off x="3986660" y="4654163"/>
            <a:ext cx="1043725" cy="1189819"/>
            <a:chOff x="10005754" y="3297593"/>
            <a:chExt cx="1043725" cy="1189819"/>
          </a:xfrm>
        </p:grpSpPr>
        <p:grpSp>
          <p:nvGrpSpPr>
            <p:cNvPr id="42" name="Group 41">
              <a:extLst>
                <a:ext uri="{FF2B5EF4-FFF2-40B4-BE49-F238E27FC236}">
                  <a16:creationId xmlns:a16="http://schemas.microsoft.com/office/drawing/2014/main" id="{CA304C4C-B703-4133-BF6F-FFDB6EE35700}"/>
                </a:ext>
              </a:extLst>
            </p:cNvPr>
            <p:cNvGrpSpPr/>
            <p:nvPr/>
          </p:nvGrpSpPr>
          <p:grpSpPr>
            <a:xfrm>
              <a:off x="10191359" y="3297593"/>
              <a:ext cx="858120" cy="1005840"/>
              <a:chOff x="7276381" y="2729429"/>
              <a:chExt cx="987018" cy="1187828"/>
            </a:xfrm>
            <a:effectLst>
              <a:outerShdw blurRad="635000" dist="203200" dir="4200000" algn="ctr" rotWithShape="0">
                <a:srgbClr val="000000">
                  <a:alpha val="50000"/>
                </a:srgbClr>
              </a:outerShdw>
            </a:effectLst>
          </p:grpSpPr>
          <p:sp>
            <p:nvSpPr>
              <p:cNvPr id="44" name="Rectangle: Rounded Corners 43">
                <a:extLst>
                  <a:ext uri="{FF2B5EF4-FFF2-40B4-BE49-F238E27FC236}">
                    <a16:creationId xmlns:a16="http://schemas.microsoft.com/office/drawing/2014/main" id="{CD02B104-C40A-413E-8053-7546E727786E}"/>
                  </a:ext>
                </a:extLst>
              </p:cNvPr>
              <p:cNvSpPr/>
              <p:nvPr/>
            </p:nvSpPr>
            <p:spPr bwMode="auto">
              <a:xfrm>
                <a:off x="7276381" y="2729429"/>
                <a:ext cx="987018" cy="1187828"/>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pic>
            <p:nvPicPr>
              <p:cNvPr id="45" name="Picture 44" descr="A close up of a sign&#10;&#10;Description automatically generated">
                <a:extLst>
                  <a:ext uri="{FF2B5EF4-FFF2-40B4-BE49-F238E27FC236}">
                    <a16:creationId xmlns:a16="http://schemas.microsoft.com/office/drawing/2014/main" id="{E0D9D711-8F48-498E-B703-FC37C2D773E9}"/>
                  </a:ext>
                </a:extLst>
              </p:cNvPr>
              <p:cNvPicPr>
                <a:picLocks noChangeAspect="1"/>
              </p:cNvPicPr>
              <p:nvPr/>
            </p:nvPicPr>
            <p:blipFill>
              <a:blip r:embed="rId5"/>
              <a:stretch>
                <a:fillRect/>
              </a:stretch>
            </p:blipFill>
            <p:spPr>
              <a:xfrm>
                <a:off x="7364438" y="2932283"/>
                <a:ext cx="780290" cy="780290"/>
              </a:xfrm>
              <a:prstGeom prst="rect">
                <a:avLst/>
              </a:prstGeom>
            </p:spPr>
          </p:pic>
        </p:grpSp>
        <p:pic>
          <p:nvPicPr>
            <p:cNvPr id="43" name="Graphic 42" descr="Lock">
              <a:extLst>
                <a:ext uri="{FF2B5EF4-FFF2-40B4-BE49-F238E27FC236}">
                  <a16:creationId xmlns:a16="http://schemas.microsoft.com/office/drawing/2014/main" id="{99BCDBA4-2799-4B47-A719-DCC03DD80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754" y="3772909"/>
              <a:ext cx="714503" cy="714503"/>
            </a:xfrm>
            <a:prstGeom prst="rect">
              <a:avLst/>
            </a:prstGeom>
          </p:spPr>
        </p:pic>
      </p:grpSp>
      <p:sp>
        <p:nvSpPr>
          <p:cNvPr id="84" name="Rectangle: Rounded Corners 83">
            <a:extLst>
              <a:ext uri="{FF2B5EF4-FFF2-40B4-BE49-F238E27FC236}">
                <a16:creationId xmlns:a16="http://schemas.microsoft.com/office/drawing/2014/main" id="{231BE0B0-96D4-43A8-A701-86FBA1989C78}"/>
              </a:ext>
            </a:extLst>
          </p:cNvPr>
          <p:cNvSpPr/>
          <p:nvPr/>
        </p:nvSpPr>
        <p:spPr bwMode="auto">
          <a:xfrm>
            <a:off x="2533586" y="4964890"/>
            <a:ext cx="1230710" cy="740711"/>
          </a:xfrm>
          <a:prstGeom prst="roundRect">
            <a:avLst/>
          </a:prstGeom>
          <a:solidFill>
            <a:srgbClr val="FFF8E1"/>
          </a:solidFill>
          <a:ln>
            <a:noFill/>
            <a:headEnd type="none" w="med" len="med"/>
            <a:tailEnd type="none" w="med" len="med"/>
          </a:ln>
          <a:effectLst>
            <a:outerShdw blurRad="635000" dist="203200" dir="42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1400"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DEK</a:t>
            </a:r>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is stored in DB Boot Page</a:t>
            </a:r>
          </a:p>
        </p:txBody>
      </p:sp>
      <p:sp>
        <p:nvSpPr>
          <p:cNvPr id="89" name="TextBox 88">
            <a:extLst>
              <a:ext uri="{FF2B5EF4-FFF2-40B4-BE49-F238E27FC236}">
                <a16:creationId xmlns:a16="http://schemas.microsoft.com/office/drawing/2014/main" id="{74097949-2EB8-408E-96B5-0F635EFAE186}"/>
              </a:ext>
            </a:extLst>
          </p:cNvPr>
          <p:cNvSpPr txBox="1"/>
          <p:nvPr/>
        </p:nvSpPr>
        <p:spPr>
          <a:xfrm>
            <a:off x="3056125" y="4473286"/>
            <a:ext cx="322204" cy="215444"/>
          </a:xfrm>
          <a:prstGeom prst="rect">
            <a:avLst/>
          </a:prstGeom>
          <a:noFill/>
        </p:spPr>
        <p:txBody>
          <a:bodyPr wrap="none" lIns="0" tIns="0" rIns="0" bIns="0" rtlCol="0">
            <a:spAutoFit/>
          </a:bodyPr>
          <a:lstStyle/>
          <a:p>
            <a:r>
              <a:rPr lang="en-US" sz="1400" dirty="0" err="1">
                <a:gradFill>
                  <a:gsLst>
                    <a:gs pos="2917">
                      <a:schemeClr val="tx1"/>
                    </a:gs>
                    <a:gs pos="30000">
                      <a:schemeClr val="tx1"/>
                    </a:gs>
                  </a:gsLst>
                  <a:lin ang="5400000" scaled="0"/>
                </a:gradFill>
              </a:rPr>
              <a:t>DEK</a:t>
            </a:r>
            <a:endParaRPr lang="en-US" sz="1400" dirty="0">
              <a:gradFill>
                <a:gsLst>
                  <a:gs pos="2917">
                    <a:schemeClr val="tx1"/>
                  </a:gs>
                  <a:gs pos="30000">
                    <a:schemeClr val="tx1"/>
                  </a:gs>
                </a:gsLst>
                <a:lin ang="5400000" scaled="0"/>
              </a:gradFill>
            </a:endParaRPr>
          </a:p>
        </p:txBody>
      </p:sp>
      <p:sp>
        <p:nvSpPr>
          <p:cNvPr id="93" name="Rectangle: Rounded Corners 92">
            <a:extLst>
              <a:ext uri="{FF2B5EF4-FFF2-40B4-BE49-F238E27FC236}">
                <a16:creationId xmlns:a16="http://schemas.microsoft.com/office/drawing/2014/main" id="{F91972DD-5C07-4CE8-B063-E0AB141EB593}"/>
              </a:ext>
            </a:extLst>
          </p:cNvPr>
          <p:cNvSpPr/>
          <p:nvPr/>
        </p:nvSpPr>
        <p:spPr bwMode="auto">
          <a:xfrm>
            <a:off x="4593802" y="2913787"/>
            <a:ext cx="1189108" cy="792967"/>
          </a:xfrm>
          <a:prstGeom prst="roundRect">
            <a:avLst/>
          </a:prstGeom>
          <a:solidFill>
            <a:srgbClr val="FFF8E1"/>
          </a:solidFill>
          <a:ln>
            <a:noFill/>
            <a:headEnd type="none" w="med" len="med"/>
            <a:tailEnd type="none" w="med" len="med"/>
          </a:ln>
          <a:effectLst>
            <a:outerShdw blurRad="635000" dist="203200" dir="42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Azure Manages Certificates</a:t>
            </a:r>
          </a:p>
        </p:txBody>
      </p:sp>
      <p:grpSp>
        <p:nvGrpSpPr>
          <p:cNvPr id="97" name="Group 96">
            <a:extLst>
              <a:ext uri="{FF2B5EF4-FFF2-40B4-BE49-F238E27FC236}">
                <a16:creationId xmlns:a16="http://schemas.microsoft.com/office/drawing/2014/main" id="{D16149E6-2852-4DA1-B476-F9EE4F720E98}"/>
              </a:ext>
            </a:extLst>
          </p:cNvPr>
          <p:cNvGrpSpPr/>
          <p:nvPr/>
        </p:nvGrpSpPr>
        <p:grpSpPr>
          <a:xfrm>
            <a:off x="2776618" y="2028270"/>
            <a:ext cx="858120" cy="1528437"/>
            <a:chOff x="3113502" y="1811700"/>
            <a:chExt cx="858120" cy="1528437"/>
          </a:xfrm>
        </p:grpSpPr>
        <p:grpSp>
          <p:nvGrpSpPr>
            <p:cNvPr id="48" name="Group 47">
              <a:extLst>
                <a:ext uri="{FF2B5EF4-FFF2-40B4-BE49-F238E27FC236}">
                  <a16:creationId xmlns:a16="http://schemas.microsoft.com/office/drawing/2014/main" id="{92B0126D-D77F-4761-A9A2-0C2B96860469}"/>
                </a:ext>
              </a:extLst>
            </p:cNvPr>
            <p:cNvGrpSpPr/>
            <p:nvPr/>
          </p:nvGrpSpPr>
          <p:grpSpPr>
            <a:xfrm>
              <a:off x="3113502" y="1811700"/>
              <a:ext cx="858120" cy="1005840"/>
              <a:chOff x="7276381" y="2260539"/>
              <a:chExt cx="987018" cy="1187828"/>
            </a:xfrm>
            <a:effectLst>
              <a:outerShdw blurRad="635000" dist="203200" dir="4200000" algn="ctr" rotWithShape="0">
                <a:srgbClr val="000000">
                  <a:alpha val="50000"/>
                </a:srgbClr>
              </a:outerShdw>
            </a:effectLst>
          </p:grpSpPr>
          <p:sp>
            <p:nvSpPr>
              <p:cNvPr id="50" name="Rectangle: Rounded Corners 49">
                <a:extLst>
                  <a:ext uri="{FF2B5EF4-FFF2-40B4-BE49-F238E27FC236}">
                    <a16:creationId xmlns:a16="http://schemas.microsoft.com/office/drawing/2014/main" id="{0999F998-911E-49E5-89D9-95604D2F1D4A}"/>
                  </a:ext>
                </a:extLst>
              </p:cNvPr>
              <p:cNvSpPr/>
              <p:nvPr/>
            </p:nvSpPr>
            <p:spPr bwMode="auto">
              <a:xfrm>
                <a:off x="7276381" y="2260539"/>
                <a:ext cx="987018" cy="1187828"/>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pic>
            <p:nvPicPr>
              <p:cNvPr id="51" name="Picture 50" descr="A close up of a sign&#10;&#10;Description automatically generated">
                <a:extLst>
                  <a:ext uri="{FF2B5EF4-FFF2-40B4-BE49-F238E27FC236}">
                    <a16:creationId xmlns:a16="http://schemas.microsoft.com/office/drawing/2014/main" id="{F5CCF8CF-9F33-436F-8A44-E0863DA4E9DB}"/>
                  </a:ext>
                </a:extLst>
              </p:cNvPr>
              <p:cNvPicPr>
                <a:picLocks noChangeAspect="1"/>
              </p:cNvPicPr>
              <p:nvPr/>
            </p:nvPicPr>
            <p:blipFill>
              <a:blip r:embed="rId5">
                <a:alphaModFix amt="28000"/>
              </a:blip>
              <a:stretch>
                <a:fillRect/>
              </a:stretch>
            </p:blipFill>
            <p:spPr>
              <a:xfrm>
                <a:off x="7364438" y="2477602"/>
                <a:ext cx="780290" cy="780290"/>
              </a:xfrm>
              <a:prstGeom prst="rect">
                <a:avLst/>
              </a:prstGeom>
            </p:spPr>
          </p:pic>
        </p:grpSp>
        <p:pic>
          <p:nvPicPr>
            <p:cNvPr id="96" name="Graphic 95" descr="Document">
              <a:extLst>
                <a:ext uri="{FF2B5EF4-FFF2-40B4-BE49-F238E27FC236}">
                  <a16:creationId xmlns:a16="http://schemas.microsoft.com/office/drawing/2014/main" id="{A2404E62-62C7-4AA2-B90D-B67B2F44EA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15570" y="2823625"/>
              <a:ext cx="516512" cy="516512"/>
            </a:xfrm>
            <a:prstGeom prst="rect">
              <a:avLst/>
            </a:prstGeom>
          </p:spPr>
        </p:pic>
      </p:grpSp>
      <p:grpSp>
        <p:nvGrpSpPr>
          <p:cNvPr id="98" name="Group 97">
            <a:extLst>
              <a:ext uri="{FF2B5EF4-FFF2-40B4-BE49-F238E27FC236}">
                <a16:creationId xmlns:a16="http://schemas.microsoft.com/office/drawing/2014/main" id="{0283DDB3-FD06-4CDF-BEF4-E98F02C299AC}"/>
              </a:ext>
            </a:extLst>
          </p:cNvPr>
          <p:cNvGrpSpPr/>
          <p:nvPr/>
        </p:nvGrpSpPr>
        <p:grpSpPr>
          <a:xfrm>
            <a:off x="1141607" y="4667792"/>
            <a:ext cx="1043725" cy="1189819"/>
            <a:chOff x="10005754" y="3297593"/>
            <a:chExt cx="1043725" cy="1189819"/>
          </a:xfrm>
        </p:grpSpPr>
        <p:grpSp>
          <p:nvGrpSpPr>
            <p:cNvPr id="99" name="Group 98">
              <a:extLst>
                <a:ext uri="{FF2B5EF4-FFF2-40B4-BE49-F238E27FC236}">
                  <a16:creationId xmlns:a16="http://schemas.microsoft.com/office/drawing/2014/main" id="{FC7014EE-55C3-4894-964A-EC8725C4EA1F}"/>
                </a:ext>
              </a:extLst>
            </p:cNvPr>
            <p:cNvGrpSpPr/>
            <p:nvPr/>
          </p:nvGrpSpPr>
          <p:grpSpPr>
            <a:xfrm>
              <a:off x="10191359" y="3297593"/>
              <a:ext cx="858120" cy="1005840"/>
              <a:chOff x="7276381" y="2729429"/>
              <a:chExt cx="987018" cy="1187828"/>
            </a:xfrm>
            <a:effectLst>
              <a:outerShdw blurRad="635000" dist="203200" dir="4200000" algn="ctr" rotWithShape="0">
                <a:srgbClr val="000000">
                  <a:alpha val="50000"/>
                </a:srgbClr>
              </a:outerShdw>
            </a:effectLst>
          </p:grpSpPr>
          <p:sp>
            <p:nvSpPr>
              <p:cNvPr id="101" name="Rectangle: Rounded Corners 100">
                <a:extLst>
                  <a:ext uri="{FF2B5EF4-FFF2-40B4-BE49-F238E27FC236}">
                    <a16:creationId xmlns:a16="http://schemas.microsoft.com/office/drawing/2014/main" id="{641205E5-0E30-439F-BA22-D2A4D802B70B}"/>
                  </a:ext>
                </a:extLst>
              </p:cNvPr>
              <p:cNvSpPr/>
              <p:nvPr/>
            </p:nvSpPr>
            <p:spPr bwMode="auto">
              <a:xfrm>
                <a:off x="7276381" y="2729429"/>
                <a:ext cx="987018" cy="1187828"/>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pic>
            <p:nvPicPr>
              <p:cNvPr id="102" name="Picture 101" descr="A close up of a sign&#10;&#10;Description automatically generated">
                <a:extLst>
                  <a:ext uri="{FF2B5EF4-FFF2-40B4-BE49-F238E27FC236}">
                    <a16:creationId xmlns:a16="http://schemas.microsoft.com/office/drawing/2014/main" id="{8A13013C-3A9F-4B2C-A882-AA15F8DA4937}"/>
                  </a:ext>
                </a:extLst>
              </p:cNvPr>
              <p:cNvPicPr>
                <a:picLocks noChangeAspect="1"/>
              </p:cNvPicPr>
              <p:nvPr/>
            </p:nvPicPr>
            <p:blipFill>
              <a:blip r:embed="rId5"/>
              <a:stretch>
                <a:fillRect/>
              </a:stretch>
            </p:blipFill>
            <p:spPr>
              <a:xfrm>
                <a:off x="7364438" y="2932283"/>
                <a:ext cx="780290" cy="780290"/>
              </a:xfrm>
              <a:prstGeom prst="rect">
                <a:avLst/>
              </a:prstGeom>
            </p:spPr>
          </p:pic>
        </p:grpSp>
        <p:pic>
          <p:nvPicPr>
            <p:cNvPr id="100" name="Graphic 99" descr="Lock">
              <a:extLst>
                <a:ext uri="{FF2B5EF4-FFF2-40B4-BE49-F238E27FC236}">
                  <a16:creationId xmlns:a16="http://schemas.microsoft.com/office/drawing/2014/main" id="{EF1F36A6-6AE4-4CCB-AAC6-4D782C7972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754" y="3772909"/>
              <a:ext cx="714503" cy="714503"/>
            </a:xfrm>
            <a:prstGeom prst="rect">
              <a:avLst/>
            </a:prstGeom>
          </p:spPr>
        </p:pic>
      </p:grpSp>
      <p:cxnSp>
        <p:nvCxnSpPr>
          <p:cNvPr id="104" name="Straight Arrow Connector 103">
            <a:extLst>
              <a:ext uri="{FF2B5EF4-FFF2-40B4-BE49-F238E27FC236}">
                <a16:creationId xmlns:a16="http://schemas.microsoft.com/office/drawing/2014/main" id="{2E9D3252-B012-4BC8-B7DF-024D8295F2AE}"/>
              </a:ext>
            </a:extLst>
          </p:cNvPr>
          <p:cNvCxnSpPr>
            <a:cxnSpLocks/>
            <a:stCxn id="88" idx="1"/>
          </p:cNvCxnSpPr>
          <p:nvPr/>
        </p:nvCxnSpPr>
        <p:spPr>
          <a:xfrm flipH="1">
            <a:off x="2058579" y="4250377"/>
            <a:ext cx="868135" cy="565132"/>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8D40A01-4135-469C-9518-A4521EBF11A9}"/>
              </a:ext>
            </a:extLst>
          </p:cNvPr>
          <p:cNvCxnSpPr>
            <a:cxnSpLocks/>
            <a:stCxn id="88" idx="3"/>
          </p:cNvCxnSpPr>
          <p:nvPr/>
        </p:nvCxnSpPr>
        <p:spPr>
          <a:xfrm>
            <a:off x="3547170" y="4250377"/>
            <a:ext cx="786286" cy="554554"/>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rapezoid 126">
            <a:extLst>
              <a:ext uri="{FF2B5EF4-FFF2-40B4-BE49-F238E27FC236}">
                <a16:creationId xmlns:a16="http://schemas.microsoft.com/office/drawing/2014/main" id="{8411C980-9193-4A3E-A968-B9454BDD19DC}"/>
              </a:ext>
            </a:extLst>
          </p:cNvPr>
          <p:cNvSpPr/>
          <p:nvPr/>
        </p:nvSpPr>
        <p:spPr bwMode="auto">
          <a:xfrm rot="3860398">
            <a:off x="7852324" y="2556082"/>
            <a:ext cx="182880" cy="2170009"/>
          </a:xfrm>
          <a:prstGeom prst="trapezoid">
            <a:avLst>
              <a:gd name="adj" fmla="val 25979"/>
            </a:avLst>
          </a:prstGeom>
          <a:gradFill>
            <a:gsLst>
              <a:gs pos="0">
                <a:srgbClr val="FFC000"/>
              </a:gs>
              <a:gs pos="62000">
                <a:srgbClr val="0078D4"/>
              </a:gs>
              <a:gs pos="52000">
                <a:schemeClr val="accent1">
                  <a:lumMod val="45000"/>
                  <a:lumOff val="55000"/>
                </a:schemeClr>
              </a:gs>
              <a:gs pos="27000">
                <a:srgbClr val="C2E4FE"/>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E268A432-295A-4DC8-BD87-1E82B1C9133F}"/>
              </a:ext>
            </a:extLst>
          </p:cNvPr>
          <p:cNvCxnSpPr>
            <a:cxnSpLocks/>
            <a:stCxn id="93" idx="1"/>
            <a:endCxn id="96" idx="3"/>
          </p:cNvCxnSpPr>
          <p:nvPr/>
        </p:nvCxnSpPr>
        <p:spPr>
          <a:xfrm flipH="1" flipV="1">
            <a:off x="3495198" y="3298451"/>
            <a:ext cx="1098604" cy="1182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0374215B-0DBF-4FBF-A0C2-45079BC64429}"/>
              </a:ext>
            </a:extLst>
          </p:cNvPr>
          <p:cNvGrpSpPr/>
          <p:nvPr/>
        </p:nvGrpSpPr>
        <p:grpSpPr>
          <a:xfrm rot="965103">
            <a:off x="6814584" y="3486863"/>
            <a:ext cx="1233731" cy="1155087"/>
            <a:chOff x="7094634" y="3968647"/>
            <a:chExt cx="1233731" cy="1155087"/>
          </a:xfrm>
        </p:grpSpPr>
        <p:grpSp>
          <p:nvGrpSpPr>
            <p:cNvPr id="60" name="Group 59">
              <a:extLst>
                <a:ext uri="{FF2B5EF4-FFF2-40B4-BE49-F238E27FC236}">
                  <a16:creationId xmlns:a16="http://schemas.microsoft.com/office/drawing/2014/main" id="{5DDC8B93-C2D0-47D8-9273-28B4AA4DE875}"/>
                </a:ext>
              </a:extLst>
            </p:cNvPr>
            <p:cNvGrpSpPr/>
            <p:nvPr/>
          </p:nvGrpSpPr>
          <p:grpSpPr>
            <a:xfrm>
              <a:off x="7094634" y="3968647"/>
              <a:ext cx="914400" cy="1155087"/>
              <a:chOff x="6681444" y="2806041"/>
              <a:chExt cx="1422348" cy="1439087"/>
            </a:xfrm>
          </p:grpSpPr>
          <p:sp>
            <p:nvSpPr>
              <p:cNvPr id="56" name="Diagonal Stripe 55">
                <a:extLst>
                  <a:ext uri="{FF2B5EF4-FFF2-40B4-BE49-F238E27FC236}">
                    <a16:creationId xmlns:a16="http://schemas.microsoft.com/office/drawing/2014/main" id="{2BFD7C26-2181-45C5-9DF9-D630162E9066}"/>
                  </a:ext>
                </a:extLst>
              </p:cNvPr>
              <p:cNvSpPr/>
              <p:nvPr/>
            </p:nvSpPr>
            <p:spPr bwMode="auto">
              <a:xfrm>
                <a:off x="6681444" y="3013172"/>
                <a:ext cx="1422348" cy="1231956"/>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7" name="Graphic 56" descr="Key">
                <a:extLst>
                  <a:ext uri="{FF2B5EF4-FFF2-40B4-BE49-F238E27FC236}">
                    <a16:creationId xmlns:a16="http://schemas.microsoft.com/office/drawing/2014/main" id="{EA631DCC-4F6F-4B36-8D03-33F1EE1FE8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81444" y="3357108"/>
                <a:ext cx="673907" cy="673907"/>
              </a:xfrm>
              <a:prstGeom prst="rect">
                <a:avLst/>
              </a:prstGeom>
            </p:spPr>
          </p:pic>
          <p:pic>
            <p:nvPicPr>
              <p:cNvPr id="58" name="Graphic 57" descr="Key">
                <a:extLst>
                  <a:ext uri="{FF2B5EF4-FFF2-40B4-BE49-F238E27FC236}">
                    <a16:creationId xmlns:a16="http://schemas.microsoft.com/office/drawing/2014/main" id="{AFEB4655-8515-4339-98C3-7AFF29BD731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16150" y="3092046"/>
                <a:ext cx="673907" cy="673907"/>
              </a:xfrm>
              <a:prstGeom prst="rect">
                <a:avLst/>
              </a:prstGeom>
            </p:spPr>
          </p:pic>
          <p:pic>
            <p:nvPicPr>
              <p:cNvPr id="59" name="Graphic 58" descr="Key">
                <a:extLst>
                  <a:ext uri="{FF2B5EF4-FFF2-40B4-BE49-F238E27FC236}">
                    <a16:creationId xmlns:a16="http://schemas.microsoft.com/office/drawing/2014/main" id="{4008A839-4362-41F9-8046-0FCDB629A4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50856" y="2806041"/>
                <a:ext cx="673907" cy="673907"/>
              </a:xfrm>
              <a:prstGeom prst="rect">
                <a:avLst/>
              </a:prstGeom>
            </p:spPr>
          </p:pic>
        </p:grpSp>
        <p:sp>
          <p:nvSpPr>
            <p:cNvPr id="76" name="TextBox 75">
              <a:extLst>
                <a:ext uri="{FF2B5EF4-FFF2-40B4-BE49-F238E27FC236}">
                  <a16:creationId xmlns:a16="http://schemas.microsoft.com/office/drawing/2014/main" id="{6018885C-48A7-4A4B-8EBE-4070933AA333}"/>
                </a:ext>
              </a:extLst>
            </p:cNvPr>
            <p:cNvSpPr txBox="1"/>
            <p:nvPr/>
          </p:nvSpPr>
          <p:spPr>
            <a:xfrm rot="20634897">
              <a:off x="7942041" y="4200411"/>
              <a:ext cx="386324" cy="430887"/>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Key </a:t>
              </a:r>
            </a:p>
            <a:p>
              <a:pPr algn="ctr"/>
              <a:r>
                <a:rPr lang="en-US" sz="1400" dirty="0">
                  <a:gradFill>
                    <a:gsLst>
                      <a:gs pos="2917">
                        <a:schemeClr val="tx1"/>
                      </a:gs>
                      <a:gs pos="30000">
                        <a:schemeClr val="tx1"/>
                      </a:gs>
                    </a:gsLst>
                    <a:lin ang="5400000" scaled="0"/>
                  </a:gradFill>
                </a:rPr>
                <a:t>HSM</a:t>
              </a:r>
            </a:p>
          </p:txBody>
        </p:sp>
      </p:grpSp>
      <p:sp>
        <p:nvSpPr>
          <p:cNvPr id="128" name="Trapezoid 127">
            <a:extLst>
              <a:ext uri="{FF2B5EF4-FFF2-40B4-BE49-F238E27FC236}">
                <a16:creationId xmlns:a16="http://schemas.microsoft.com/office/drawing/2014/main" id="{128826B3-BEEC-4F9D-A58D-EF25CA9792B2}"/>
              </a:ext>
            </a:extLst>
          </p:cNvPr>
          <p:cNvSpPr/>
          <p:nvPr/>
        </p:nvSpPr>
        <p:spPr bwMode="auto">
          <a:xfrm>
            <a:off x="9112974" y="3034110"/>
            <a:ext cx="167199" cy="1188720"/>
          </a:xfrm>
          <a:prstGeom prst="trapezoid">
            <a:avLst>
              <a:gd name="adj" fmla="val 25979"/>
            </a:avLst>
          </a:prstGeom>
          <a:gradFill>
            <a:gsLst>
              <a:gs pos="95000">
                <a:srgbClr val="D16C80"/>
              </a:gs>
              <a:gs pos="100000">
                <a:srgbClr val="FB0000"/>
              </a:gs>
              <a:gs pos="20000">
                <a:srgbClr val="D2D2D2"/>
              </a:gs>
              <a:gs pos="0">
                <a:srgbClr val="FFC000"/>
              </a:gs>
              <a:gs pos="82000">
                <a:srgbClr val="BCA2C0"/>
              </a:gs>
              <a:gs pos="70000">
                <a:srgbClr val="B1BDE0"/>
              </a:gs>
              <a:gs pos="48000">
                <a:schemeClr val="accent1">
                  <a:lumMod val="30000"/>
                  <a:lumOff val="7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a:extLst>
              <a:ext uri="{FF2B5EF4-FFF2-40B4-BE49-F238E27FC236}">
                <a16:creationId xmlns:a16="http://schemas.microsoft.com/office/drawing/2014/main" id="{1DCE2A4F-1B4B-4090-8158-70D8151A85A8}"/>
              </a:ext>
            </a:extLst>
          </p:cNvPr>
          <p:cNvGrpSpPr/>
          <p:nvPr/>
        </p:nvGrpSpPr>
        <p:grpSpPr>
          <a:xfrm>
            <a:off x="8879067" y="3971852"/>
            <a:ext cx="620456" cy="711622"/>
            <a:chOff x="9731919" y="4324612"/>
            <a:chExt cx="620456" cy="711622"/>
          </a:xfrm>
        </p:grpSpPr>
        <p:sp>
          <p:nvSpPr>
            <p:cNvPr id="77" name="TextBox 76">
              <a:extLst>
                <a:ext uri="{FF2B5EF4-FFF2-40B4-BE49-F238E27FC236}">
                  <a16:creationId xmlns:a16="http://schemas.microsoft.com/office/drawing/2014/main" id="{6700282F-8BB7-4AF4-8D18-11D7DE6C2176}"/>
                </a:ext>
              </a:extLst>
            </p:cNvPr>
            <p:cNvSpPr txBox="1"/>
            <p:nvPr/>
          </p:nvSpPr>
          <p:spPr>
            <a:xfrm>
              <a:off x="9897979" y="4820790"/>
              <a:ext cx="322204" cy="215444"/>
            </a:xfrm>
            <a:prstGeom prst="rect">
              <a:avLst/>
            </a:prstGeom>
            <a:noFill/>
          </p:spPr>
          <p:txBody>
            <a:bodyPr wrap="none" lIns="0" tIns="0" rIns="0" bIns="0" rtlCol="0">
              <a:spAutoFit/>
            </a:bodyPr>
            <a:lstStyle/>
            <a:p>
              <a:r>
                <a:rPr lang="en-US" sz="1400" dirty="0" err="1">
                  <a:gradFill>
                    <a:gsLst>
                      <a:gs pos="2917">
                        <a:schemeClr val="tx1"/>
                      </a:gs>
                      <a:gs pos="30000">
                        <a:schemeClr val="tx1"/>
                      </a:gs>
                    </a:gsLst>
                    <a:lin ang="5400000" scaled="0"/>
                  </a:gradFill>
                </a:rPr>
                <a:t>DEK</a:t>
              </a:r>
              <a:endParaRPr lang="en-US" sz="1400" dirty="0">
                <a:gradFill>
                  <a:gsLst>
                    <a:gs pos="2917">
                      <a:schemeClr val="tx1"/>
                    </a:gs>
                    <a:gs pos="30000">
                      <a:schemeClr val="tx1"/>
                    </a:gs>
                  </a:gsLst>
                  <a:lin ang="5400000" scaled="0"/>
                </a:gradFill>
              </a:endParaRPr>
            </a:p>
          </p:txBody>
        </p:sp>
        <p:pic>
          <p:nvPicPr>
            <p:cNvPr id="75" name="Graphic 74" descr="Key">
              <a:extLst>
                <a:ext uri="{FF2B5EF4-FFF2-40B4-BE49-F238E27FC236}">
                  <a16:creationId xmlns:a16="http://schemas.microsoft.com/office/drawing/2014/main" id="{F835FD5B-7F7E-4BFB-9C94-E4369B00E51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31919" y="4324612"/>
              <a:ext cx="620456" cy="620456"/>
            </a:xfrm>
            <a:prstGeom prst="rect">
              <a:avLst/>
            </a:prstGeom>
          </p:spPr>
        </p:pic>
      </p:grpSp>
      <p:grpSp>
        <p:nvGrpSpPr>
          <p:cNvPr id="40" name="Group 39">
            <a:extLst>
              <a:ext uri="{FF2B5EF4-FFF2-40B4-BE49-F238E27FC236}">
                <a16:creationId xmlns:a16="http://schemas.microsoft.com/office/drawing/2014/main" id="{109954E2-A980-4428-868B-48F55EE5A604}"/>
              </a:ext>
            </a:extLst>
          </p:cNvPr>
          <p:cNvGrpSpPr/>
          <p:nvPr/>
        </p:nvGrpSpPr>
        <p:grpSpPr>
          <a:xfrm>
            <a:off x="7118452" y="4696260"/>
            <a:ext cx="1043725" cy="1189819"/>
            <a:chOff x="10005754" y="3297593"/>
            <a:chExt cx="1043725" cy="1189819"/>
          </a:xfrm>
        </p:grpSpPr>
        <p:grpSp>
          <p:nvGrpSpPr>
            <p:cNvPr id="26" name="Group 25">
              <a:extLst>
                <a:ext uri="{FF2B5EF4-FFF2-40B4-BE49-F238E27FC236}">
                  <a16:creationId xmlns:a16="http://schemas.microsoft.com/office/drawing/2014/main" id="{89560DE3-5DDF-4C07-9412-F1BE5F1C8098}"/>
                </a:ext>
              </a:extLst>
            </p:cNvPr>
            <p:cNvGrpSpPr/>
            <p:nvPr/>
          </p:nvGrpSpPr>
          <p:grpSpPr>
            <a:xfrm>
              <a:off x="10191359" y="3297593"/>
              <a:ext cx="858120" cy="1005840"/>
              <a:chOff x="7276381" y="2729429"/>
              <a:chExt cx="987018" cy="1187828"/>
            </a:xfrm>
            <a:effectLst>
              <a:outerShdw blurRad="635000" dist="203200" dir="4200000" algn="ctr" rotWithShape="0">
                <a:srgbClr val="000000">
                  <a:alpha val="50000"/>
                </a:srgbClr>
              </a:outerShdw>
            </a:effectLst>
          </p:grpSpPr>
          <p:sp>
            <p:nvSpPr>
              <p:cNvPr id="27" name="Rectangle: Rounded Corners 26">
                <a:extLst>
                  <a:ext uri="{FF2B5EF4-FFF2-40B4-BE49-F238E27FC236}">
                    <a16:creationId xmlns:a16="http://schemas.microsoft.com/office/drawing/2014/main" id="{4AA63A37-9CE1-4F7A-96E1-6C05169AE93C}"/>
                  </a:ext>
                </a:extLst>
              </p:cNvPr>
              <p:cNvSpPr/>
              <p:nvPr/>
            </p:nvSpPr>
            <p:spPr bwMode="auto">
              <a:xfrm>
                <a:off x="7276381" y="2729429"/>
                <a:ext cx="987018" cy="1187828"/>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pic>
            <p:nvPicPr>
              <p:cNvPr id="28" name="Picture 27" descr="A close up of a sign&#10;&#10;Description automatically generated">
                <a:extLst>
                  <a:ext uri="{FF2B5EF4-FFF2-40B4-BE49-F238E27FC236}">
                    <a16:creationId xmlns:a16="http://schemas.microsoft.com/office/drawing/2014/main" id="{FDD2FC1D-E3E4-4E3A-BA25-F2AF96C46920}"/>
                  </a:ext>
                </a:extLst>
              </p:cNvPr>
              <p:cNvPicPr>
                <a:picLocks noChangeAspect="1"/>
              </p:cNvPicPr>
              <p:nvPr/>
            </p:nvPicPr>
            <p:blipFill>
              <a:blip r:embed="rId5"/>
              <a:stretch>
                <a:fillRect/>
              </a:stretch>
            </p:blipFill>
            <p:spPr>
              <a:xfrm>
                <a:off x="7364438" y="2932283"/>
                <a:ext cx="780290" cy="780290"/>
              </a:xfrm>
              <a:prstGeom prst="rect">
                <a:avLst/>
              </a:prstGeom>
            </p:spPr>
          </p:pic>
        </p:grpSp>
        <p:pic>
          <p:nvPicPr>
            <p:cNvPr id="34" name="Graphic 33" descr="Lock">
              <a:extLst>
                <a:ext uri="{FF2B5EF4-FFF2-40B4-BE49-F238E27FC236}">
                  <a16:creationId xmlns:a16="http://schemas.microsoft.com/office/drawing/2014/main" id="{4DA28B24-693D-48F0-AB41-8939DD3BCD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754" y="3772909"/>
              <a:ext cx="714503" cy="714503"/>
            </a:xfrm>
            <a:prstGeom prst="rect">
              <a:avLst/>
            </a:prstGeom>
          </p:spPr>
        </p:pic>
      </p:grpSp>
      <p:grpSp>
        <p:nvGrpSpPr>
          <p:cNvPr id="80" name="Group 79">
            <a:extLst>
              <a:ext uri="{FF2B5EF4-FFF2-40B4-BE49-F238E27FC236}">
                <a16:creationId xmlns:a16="http://schemas.microsoft.com/office/drawing/2014/main" id="{08340AC4-3554-444D-BB74-DF934428A935}"/>
              </a:ext>
            </a:extLst>
          </p:cNvPr>
          <p:cNvGrpSpPr/>
          <p:nvPr/>
        </p:nvGrpSpPr>
        <p:grpSpPr>
          <a:xfrm>
            <a:off x="8731814" y="2148590"/>
            <a:ext cx="1291043" cy="1515784"/>
            <a:chOff x="8731420" y="2384967"/>
            <a:chExt cx="1291043" cy="1515784"/>
          </a:xfrm>
        </p:grpSpPr>
        <p:grpSp>
          <p:nvGrpSpPr>
            <p:cNvPr id="53" name="Group 52">
              <a:extLst>
                <a:ext uri="{FF2B5EF4-FFF2-40B4-BE49-F238E27FC236}">
                  <a16:creationId xmlns:a16="http://schemas.microsoft.com/office/drawing/2014/main" id="{F44F4910-7A2B-48FE-9CE0-B0C5318BA489}"/>
                </a:ext>
              </a:extLst>
            </p:cNvPr>
            <p:cNvGrpSpPr/>
            <p:nvPr/>
          </p:nvGrpSpPr>
          <p:grpSpPr>
            <a:xfrm>
              <a:off x="8731420" y="2384967"/>
              <a:ext cx="914400" cy="1340739"/>
              <a:chOff x="7991863" y="3235692"/>
              <a:chExt cx="914400" cy="1340739"/>
            </a:xfrm>
          </p:grpSpPr>
          <p:pic>
            <p:nvPicPr>
              <p:cNvPr id="38" name="Picture 37" descr="A close up of a sign&#10;&#10;Description automatically generated">
                <a:extLst>
                  <a:ext uri="{FF2B5EF4-FFF2-40B4-BE49-F238E27FC236}">
                    <a16:creationId xmlns:a16="http://schemas.microsoft.com/office/drawing/2014/main" id="{9035896A-D365-45E6-8C93-8935102599A7}"/>
                  </a:ext>
                </a:extLst>
              </p:cNvPr>
              <p:cNvPicPr>
                <a:picLocks noChangeAspect="1"/>
              </p:cNvPicPr>
              <p:nvPr/>
            </p:nvPicPr>
            <p:blipFill>
              <a:blip r:embed="rId14"/>
              <a:stretch>
                <a:fillRect/>
              </a:stretch>
            </p:blipFill>
            <p:spPr>
              <a:xfrm>
                <a:off x="7991863" y="3235692"/>
                <a:ext cx="914400" cy="914400"/>
              </a:xfrm>
              <a:prstGeom prst="rect">
                <a:avLst/>
              </a:prstGeom>
            </p:spPr>
          </p:pic>
          <p:pic>
            <p:nvPicPr>
              <p:cNvPr id="46" name="Graphic 45" descr="Key">
                <a:extLst>
                  <a:ext uri="{FF2B5EF4-FFF2-40B4-BE49-F238E27FC236}">
                    <a16:creationId xmlns:a16="http://schemas.microsoft.com/office/drawing/2014/main" id="{D01C2C9D-90A3-424C-A862-98744015436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33862" y="3826841"/>
                <a:ext cx="749590" cy="749590"/>
              </a:xfrm>
              <a:prstGeom prst="rect">
                <a:avLst/>
              </a:prstGeom>
            </p:spPr>
          </p:pic>
        </p:grpSp>
        <p:sp>
          <p:nvSpPr>
            <p:cNvPr id="78" name="TextBox 77">
              <a:extLst>
                <a:ext uri="{FF2B5EF4-FFF2-40B4-BE49-F238E27FC236}">
                  <a16:creationId xmlns:a16="http://schemas.microsoft.com/office/drawing/2014/main" id="{25EF40C8-B2E5-4823-8419-4F0A8DE5C5FB}"/>
                </a:ext>
              </a:extLst>
            </p:cNvPr>
            <p:cNvSpPr txBox="1"/>
            <p:nvPr/>
          </p:nvSpPr>
          <p:spPr>
            <a:xfrm>
              <a:off x="9290275" y="3469864"/>
              <a:ext cx="732188" cy="430887"/>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TDE </a:t>
              </a:r>
            </a:p>
            <a:p>
              <a:pPr algn="ctr"/>
              <a:r>
                <a:rPr lang="en-US" sz="1400" dirty="0">
                  <a:gradFill>
                    <a:gsLst>
                      <a:gs pos="2917">
                        <a:schemeClr val="tx1"/>
                      </a:gs>
                      <a:gs pos="30000">
                        <a:schemeClr val="tx1"/>
                      </a:gs>
                    </a:gsLst>
                    <a:lin ang="5400000" scaled="0"/>
                  </a:gradFill>
                </a:rPr>
                <a:t>Protector</a:t>
              </a:r>
            </a:p>
          </p:txBody>
        </p:sp>
      </p:grpSp>
      <p:sp>
        <p:nvSpPr>
          <p:cNvPr id="130" name="TextBox 129">
            <a:extLst>
              <a:ext uri="{FF2B5EF4-FFF2-40B4-BE49-F238E27FC236}">
                <a16:creationId xmlns:a16="http://schemas.microsoft.com/office/drawing/2014/main" id="{309A67F9-92CD-4855-960A-CA2E0479B068}"/>
              </a:ext>
            </a:extLst>
          </p:cNvPr>
          <p:cNvSpPr txBox="1"/>
          <p:nvPr/>
        </p:nvSpPr>
        <p:spPr>
          <a:xfrm>
            <a:off x="9621152" y="2106519"/>
            <a:ext cx="914400"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Azure </a:t>
            </a:r>
          </a:p>
          <a:p>
            <a:pPr algn="ctr"/>
            <a:r>
              <a:rPr lang="en-US" sz="1400" dirty="0">
                <a:gradFill>
                  <a:gsLst>
                    <a:gs pos="2917">
                      <a:schemeClr val="tx1"/>
                    </a:gs>
                    <a:gs pos="30000">
                      <a:schemeClr val="tx1"/>
                    </a:gs>
                  </a:gsLst>
                  <a:lin ang="5400000" scaled="0"/>
                </a:gradFill>
              </a:rPr>
              <a:t>Key Vault</a:t>
            </a:r>
          </a:p>
        </p:txBody>
      </p:sp>
      <p:sp>
        <p:nvSpPr>
          <p:cNvPr id="134" name="Trapezoid 133">
            <a:extLst>
              <a:ext uri="{FF2B5EF4-FFF2-40B4-BE49-F238E27FC236}">
                <a16:creationId xmlns:a16="http://schemas.microsoft.com/office/drawing/2014/main" id="{4DBE2853-B6B1-4B35-A80B-BAE98403CFF9}"/>
              </a:ext>
            </a:extLst>
          </p:cNvPr>
          <p:cNvSpPr/>
          <p:nvPr/>
        </p:nvSpPr>
        <p:spPr bwMode="auto">
          <a:xfrm>
            <a:off x="3135184" y="3522134"/>
            <a:ext cx="173500" cy="685800"/>
          </a:xfrm>
          <a:prstGeom prst="trapezoid">
            <a:avLst>
              <a:gd name="adj" fmla="val 25979"/>
            </a:avLst>
          </a:prstGeom>
          <a:gradFill>
            <a:gsLst>
              <a:gs pos="95000">
                <a:srgbClr val="D16C80"/>
              </a:gs>
              <a:gs pos="100000">
                <a:srgbClr val="FB0000"/>
              </a:gs>
              <a:gs pos="20000">
                <a:srgbClr val="D2D2D2"/>
              </a:gs>
              <a:gs pos="0">
                <a:srgbClr val="FFC000"/>
              </a:gs>
              <a:gs pos="82000">
                <a:srgbClr val="BCA2C0"/>
              </a:gs>
              <a:gs pos="70000">
                <a:srgbClr val="B1BDE0"/>
              </a:gs>
              <a:gs pos="48000">
                <a:schemeClr val="accent1">
                  <a:lumMod val="30000"/>
                  <a:lumOff val="7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8" name="Graphic 87" descr="Key">
            <a:extLst>
              <a:ext uri="{FF2B5EF4-FFF2-40B4-BE49-F238E27FC236}">
                <a16:creationId xmlns:a16="http://schemas.microsoft.com/office/drawing/2014/main" id="{1576B1FF-E08F-4982-846F-1C68C33547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6714" y="3940149"/>
            <a:ext cx="620456" cy="620456"/>
          </a:xfrm>
          <a:prstGeom prst="rect">
            <a:avLst/>
          </a:prstGeom>
        </p:spPr>
      </p:pic>
      <p:sp>
        <p:nvSpPr>
          <p:cNvPr id="135" name="TextBox 134">
            <a:extLst>
              <a:ext uri="{FF2B5EF4-FFF2-40B4-BE49-F238E27FC236}">
                <a16:creationId xmlns:a16="http://schemas.microsoft.com/office/drawing/2014/main" id="{4ACCF6E0-315D-48B1-B1C2-CDF9B9CF6F68}"/>
              </a:ext>
            </a:extLst>
          </p:cNvPr>
          <p:cNvSpPr txBox="1"/>
          <p:nvPr/>
        </p:nvSpPr>
        <p:spPr>
          <a:xfrm>
            <a:off x="3772944" y="2075377"/>
            <a:ext cx="607539" cy="430887"/>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Logical </a:t>
            </a:r>
          </a:p>
          <a:p>
            <a:pPr algn="ctr"/>
            <a:r>
              <a:rPr lang="en-US" sz="1400" dirty="0">
                <a:gradFill>
                  <a:gsLst>
                    <a:gs pos="2917">
                      <a:schemeClr val="tx1"/>
                    </a:gs>
                    <a:gs pos="30000">
                      <a:schemeClr val="tx1"/>
                    </a:gs>
                  </a:gsLst>
                  <a:lin ang="5400000" scaled="0"/>
                </a:gradFill>
              </a:rPr>
              <a:t>Server</a:t>
            </a:r>
          </a:p>
        </p:txBody>
      </p:sp>
      <p:sp>
        <p:nvSpPr>
          <p:cNvPr id="138" name="TextBox 137">
            <a:extLst>
              <a:ext uri="{FF2B5EF4-FFF2-40B4-BE49-F238E27FC236}">
                <a16:creationId xmlns:a16="http://schemas.microsoft.com/office/drawing/2014/main" id="{F6503B39-AEC1-463E-8D66-52BFDE21EE03}"/>
              </a:ext>
            </a:extLst>
          </p:cNvPr>
          <p:cNvSpPr txBox="1"/>
          <p:nvPr/>
        </p:nvSpPr>
        <p:spPr>
          <a:xfrm>
            <a:off x="2236564" y="3310271"/>
            <a:ext cx="805285" cy="215444"/>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Certificate</a:t>
            </a:r>
          </a:p>
        </p:txBody>
      </p:sp>
      <p:grpSp>
        <p:nvGrpSpPr>
          <p:cNvPr id="140" name="Group 139">
            <a:extLst>
              <a:ext uri="{FF2B5EF4-FFF2-40B4-BE49-F238E27FC236}">
                <a16:creationId xmlns:a16="http://schemas.microsoft.com/office/drawing/2014/main" id="{617B2528-0867-417A-8394-DC75D5F702F6}"/>
              </a:ext>
            </a:extLst>
          </p:cNvPr>
          <p:cNvGrpSpPr/>
          <p:nvPr/>
        </p:nvGrpSpPr>
        <p:grpSpPr>
          <a:xfrm>
            <a:off x="10085080" y="4694941"/>
            <a:ext cx="1043725" cy="1189819"/>
            <a:chOff x="10005754" y="3297593"/>
            <a:chExt cx="1043725" cy="1189819"/>
          </a:xfrm>
        </p:grpSpPr>
        <p:grpSp>
          <p:nvGrpSpPr>
            <p:cNvPr id="142" name="Group 141">
              <a:extLst>
                <a:ext uri="{FF2B5EF4-FFF2-40B4-BE49-F238E27FC236}">
                  <a16:creationId xmlns:a16="http://schemas.microsoft.com/office/drawing/2014/main" id="{99F36E9D-1E30-4DA7-8015-0A97FB32FC94}"/>
                </a:ext>
              </a:extLst>
            </p:cNvPr>
            <p:cNvGrpSpPr/>
            <p:nvPr/>
          </p:nvGrpSpPr>
          <p:grpSpPr>
            <a:xfrm>
              <a:off x="10191359" y="3297593"/>
              <a:ext cx="858120" cy="1005840"/>
              <a:chOff x="7276381" y="2729429"/>
              <a:chExt cx="987018" cy="1187828"/>
            </a:xfrm>
            <a:effectLst>
              <a:outerShdw blurRad="635000" dist="203200" dir="4200000" algn="ctr" rotWithShape="0">
                <a:srgbClr val="000000">
                  <a:alpha val="50000"/>
                </a:srgbClr>
              </a:outerShdw>
            </a:effectLst>
          </p:grpSpPr>
          <p:sp>
            <p:nvSpPr>
              <p:cNvPr id="144" name="Rectangle: Rounded Corners 143">
                <a:extLst>
                  <a:ext uri="{FF2B5EF4-FFF2-40B4-BE49-F238E27FC236}">
                    <a16:creationId xmlns:a16="http://schemas.microsoft.com/office/drawing/2014/main" id="{76EB0CF9-1DB3-443D-AEEB-93C3CA31B8AD}"/>
                  </a:ext>
                </a:extLst>
              </p:cNvPr>
              <p:cNvSpPr/>
              <p:nvPr/>
            </p:nvSpPr>
            <p:spPr bwMode="auto">
              <a:xfrm>
                <a:off x="7276381" y="2729429"/>
                <a:ext cx="987018" cy="1187828"/>
              </a:xfrm>
              <a:prstGeom prst="roundRect">
                <a:avLst/>
              </a:prstGeom>
              <a:solidFill>
                <a:schemeClr val="tx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pic>
            <p:nvPicPr>
              <p:cNvPr id="145" name="Picture 144" descr="A close up of a sign&#10;&#10;Description automatically generated">
                <a:extLst>
                  <a:ext uri="{FF2B5EF4-FFF2-40B4-BE49-F238E27FC236}">
                    <a16:creationId xmlns:a16="http://schemas.microsoft.com/office/drawing/2014/main" id="{F4C247D9-5634-459F-9CBF-6B855A1490C7}"/>
                  </a:ext>
                </a:extLst>
              </p:cNvPr>
              <p:cNvPicPr>
                <a:picLocks noChangeAspect="1"/>
              </p:cNvPicPr>
              <p:nvPr/>
            </p:nvPicPr>
            <p:blipFill>
              <a:blip r:embed="rId5"/>
              <a:stretch>
                <a:fillRect/>
              </a:stretch>
            </p:blipFill>
            <p:spPr>
              <a:xfrm>
                <a:off x="7364438" y="2932283"/>
                <a:ext cx="780290" cy="780290"/>
              </a:xfrm>
              <a:prstGeom prst="rect">
                <a:avLst/>
              </a:prstGeom>
            </p:spPr>
          </p:pic>
        </p:grpSp>
        <p:pic>
          <p:nvPicPr>
            <p:cNvPr id="143" name="Graphic 142" descr="Lock">
              <a:extLst>
                <a:ext uri="{FF2B5EF4-FFF2-40B4-BE49-F238E27FC236}">
                  <a16:creationId xmlns:a16="http://schemas.microsoft.com/office/drawing/2014/main" id="{9E746974-FDBE-463B-A361-4C56EF6A4B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5754" y="3772909"/>
              <a:ext cx="714503" cy="714503"/>
            </a:xfrm>
            <a:prstGeom prst="rect">
              <a:avLst/>
            </a:prstGeom>
          </p:spPr>
        </p:pic>
      </p:grpSp>
      <p:sp>
        <p:nvSpPr>
          <p:cNvPr id="141" name="Rectangle: Rounded Corners 140">
            <a:extLst>
              <a:ext uri="{FF2B5EF4-FFF2-40B4-BE49-F238E27FC236}">
                <a16:creationId xmlns:a16="http://schemas.microsoft.com/office/drawing/2014/main" id="{8A2BD49E-283F-4241-86C5-7C273F3A5C6C}"/>
              </a:ext>
            </a:extLst>
          </p:cNvPr>
          <p:cNvSpPr/>
          <p:nvPr/>
        </p:nvSpPr>
        <p:spPr bwMode="auto">
          <a:xfrm>
            <a:off x="8581734" y="4984555"/>
            <a:ext cx="1248990" cy="730169"/>
          </a:xfrm>
          <a:prstGeom prst="roundRect">
            <a:avLst/>
          </a:prstGeom>
          <a:solidFill>
            <a:srgbClr val="FFF8E1"/>
          </a:solidFill>
          <a:ln>
            <a:noFill/>
            <a:headEnd type="none" w="med" len="med"/>
            <a:tailEnd type="none" w="med" len="med"/>
          </a:ln>
          <a:effectLst>
            <a:outerShdw blurRad="635000" dist="203200" dir="42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a:r>
              <a:rPr lang="en-US" sz="1400"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DEK</a:t>
            </a:r>
            <a:r>
              <a:rPr lang="en-US" sz="1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is stored in DB Boot Page</a:t>
            </a:r>
          </a:p>
        </p:txBody>
      </p:sp>
      <p:cxnSp>
        <p:nvCxnSpPr>
          <p:cNvPr id="146" name="Straight Arrow Connector 145">
            <a:extLst>
              <a:ext uri="{FF2B5EF4-FFF2-40B4-BE49-F238E27FC236}">
                <a16:creationId xmlns:a16="http://schemas.microsoft.com/office/drawing/2014/main" id="{0FEB290E-0A2D-4F13-80C2-9307ADD09B1D}"/>
              </a:ext>
            </a:extLst>
          </p:cNvPr>
          <p:cNvCxnSpPr>
            <a:cxnSpLocks/>
            <a:stCxn id="75" idx="3"/>
          </p:cNvCxnSpPr>
          <p:nvPr/>
        </p:nvCxnSpPr>
        <p:spPr>
          <a:xfrm>
            <a:off x="9499523" y="4282080"/>
            <a:ext cx="947023" cy="565997"/>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22448237-8138-4A47-A61E-CE6DD3139E2C}"/>
              </a:ext>
            </a:extLst>
          </p:cNvPr>
          <p:cNvCxnSpPr>
            <a:cxnSpLocks/>
            <a:stCxn id="75" idx="1"/>
          </p:cNvCxnSpPr>
          <p:nvPr/>
        </p:nvCxnSpPr>
        <p:spPr>
          <a:xfrm flipH="1">
            <a:off x="8016895" y="4282080"/>
            <a:ext cx="862172" cy="557487"/>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0" name="Picture 69" descr="A close up of a logo&#10;&#10;Description automatically generated">
            <a:extLst>
              <a:ext uri="{FF2B5EF4-FFF2-40B4-BE49-F238E27FC236}">
                <a16:creationId xmlns:a16="http://schemas.microsoft.com/office/drawing/2014/main" id="{D0C31B9C-66D8-4DE6-A7D1-6B438F16BC1E}"/>
              </a:ext>
            </a:extLst>
          </p:cNvPr>
          <p:cNvPicPr>
            <a:picLocks noChangeAspect="1"/>
          </p:cNvPicPr>
          <p:nvPr/>
        </p:nvPicPr>
        <p:blipFill>
          <a:blip r:embed="rId4">
            <a:alphaModFix amt="10000"/>
          </a:blip>
          <a:stretch>
            <a:fillRect/>
          </a:stretch>
        </p:blipFill>
        <p:spPr>
          <a:xfrm>
            <a:off x="1874026" y="3215258"/>
            <a:ext cx="2308700" cy="1669810"/>
          </a:xfrm>
          <a:prstGeom prst="rect">
            <a:avLst/>
          </a:prstGeom>
        </p:spPr>
      </p:pic>
    </p:spTree>
    <p:extLst>
      <p:ext uri="{BB962C8B-B14F-4D97-AF65-F5344CB8AC3E}">
        <p14:creationId xmlns:p14="http://schemas.microsoft.com/office/powerpoint/2010/main" val="19601284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TDE Management Implications </a:t>
            </a:r>
          </a:p>
        </p:txBody>
      </p:sp>
      <p:sp>
        <p:nvSpPr>
          <p:cNvPr id="2" name="Text Placeholder 1">
            <a:extLst>
              <a:ext uri="{FF2B5EF4-FFF2-40B4-BE49-F238E27FC236}">
                <a16:creationId xmlns:a16="http://schemas.microsoft.com/office/drawing/2014/main" id="{CACE07AC-6A25-4F55-B4BE-E073EAB763E5}"/>
              </a:ext>
            </a:extLst>
          </p:cNvPr>
          <p:cNvSpPr>
            <a:spLocks noGrp="1"/>
          </p:cNvSpPr>
          <p:nvPr>
            <p:ph sz="quarter" idx="10"/>
          </p:nvPr>
        </p:nvSpPr>
        <p:spPr>
          <a:xfrm>
            <a:off x="584200" y="1435100"/>
            <a:ext cx="11018838" cy="5170646"/>
          </a:xfrm>
        </p:spPr>
        <p:txBody>
          <a:bodyPr/>
          <a:lstStyle/>
          <a:p>
            <a:pPr marL="457200" indent="-457200">
              <a:buFont typeface="Arial" panose="020B0604020202020204" pitchFamily="34" charset="0"/>
              <a:buChar char="•"/>
            </a:pPr>
            <a:r>
              <a:rPr lang="en-US" dirty="0"/>
              <a:t>Intrinsic query performance impact (2-4%) so challenges CPU </a:t>
            </a:r>
            <a:br>
              <a:rPr lang="en-US" dirty="0"/>
            </a:br>
            <a:r>
              <a:rPr lang="en-US" dirty="0"/>
              <a:t>bound instances</a:t>
            </a:r>
          </a:p>
          <a:p>
            <a:pPr marL="457200" indent="-457200">
              <a:buFont typeface="Arial" panose="020B0604020202020204" pitchFamily="34" charset="0"/>
              <a:buChar char="•"/>
            </a:pPr>
            <a:r>
              <a:rPr lang="en-US" dirty="0"/>
              <a:t>Depending on Management Scenario: Restoring to another database requires certificate and key import process </a:t>
            </a:r>
          </a:p>
          <a:p>
            <a:pPr marL="457200" indent="-457200">
              <a:buFont typeface="Arial" panose="020B0604020202020204" pitchFamily="34" charset="0"/>
              <a:buChar char="•"/>
            </a:pPr>
            <a:r>
              <a:rPr lang="en-US" dirty="0"/>
              <a:t>At any moment there can be ONLY ONE TDE protector set for a given logical server</a:t>
            </a:r>
          </a:p>
          <a:p>
            <a:pPr marL="457200" indent="-457200">
              <a:buFont typeface="Arial" panose="020B0604020202020204" pitchFamily="34" charset="0"/>
              <a:buChar char="•"/>
            </a:pPr>
            <a:r>
              <a:rPr lang="en-US" dirty="0"/>
              <a:t>Azure Key Vaults can be configured in multiple regions to support HA requirements </a:t>
            </a:r>
          </a:p>
          <a:p>
            <a:pPr marL="457200" indent="-457200">
              <a:buFont typeface="Arial" panose="020B0604020202020204" pitchFamily="34" charset="0"/>
              <a:buChar char="•"/>
            </a:pPr>
            <a:r>
              <a:rPr lang="en-US" dirty="0"/>
              <a:t>Course-grained Encryption that ONLY Encrypts Data at Rest, Data In-flight unprotected</a:t>
            </a:r>
          </a:p>
          <a:p>
            <a:endParaRPr lang="en-US" dirty="0"/>
          </a:p>
        </p:txBody>
      </p:sp>
    </p:spTree>
    <p:extLst>
      <p:ext uri="{BB962C8B-B14F-4D97-AF65-F5344CB8AC3E}">
        <p14:creationId xmlns:p14="http://schemas.microsoft.com/office/powerpoint/2010/main" val="6462562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Data Encryption – Always Encrypted </a:t>
            </a:r>
          </a:p>
        </p:txBody>
      </p:sp>
      <p:grpSp>
        <p:nvGrpSpPr>
          <p:cNvPr id="5" name="Group 4">
            <a:extLst>
              <a:ext uri="{FF2B5EF4-FFF2-40B4-BE49-F238E27FC236}">
                <a16:creationId xmlns:a16="http://schemas.microsoft.com/office/drawing/2014/main" id="{62608BC5-613E-4BC1-99DC-3F42454CAABC}"/>
              </a:ext>
            </a:extLst>
          </p:cNvPr>
          <p:cNvGrpSpPr/>
          <p:nvPr/>
        </p:nvGrpSpPr>
        <p:grpSpPr>
          <a:xfrm>
            <a:off x="586389" y="1861402"/>
            <a:ext cx="3474721" cy="3935295"/>
            <a:chOff x="534994" y="1768639"/>
            <a:chExt cx="3540295" cy="3935295"/>
          </a:xfrm>
        </p:grpSpPr>
        <p:sp>
          <p:nvSpPr>
            <p:cNvPr id="2" name="Rectangle 1">
              <a:extLst>
                <a:ext uri="{FF2B5EF4-FFF2-40B4-BE49-F238E27FC236}">
                  <a16:creationId xmlns:a16="http://schemas.microsoft.com/office/drawing/2014/main" id="{CE8C2978-4644-4810-98C7-AE1DBC1B3839}"/>
                </a:ext>
              </a:extLst>
            </p:cNvPr>
            <p:cNvSpPr/>
            <p:nvPr/>
          </p:nvSpPr>
          <p:spPr bwMode="auto">
            <a:xfrm>
              <a:off x="534995" y="2418344"/>
              <a:ext cx="3540294" cy="3285590"/>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Client-side Encryption with data encrypted in flight and at rest</a:t>
              </a: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cs typeface="Segoe UI Semilight" panose="020B0402040204020203" pitchFamily="34" charset="0"/>
                </a:rPr>
                <a:t>Integrates seamlessly with performance oriented .NET APIs</a:t>
              </a:r>
            </a:p>
            <a:p>
              <a:pPr marL="342900" indent="-342900" defTabSz="932472" fontAlgn="base">
                <a:spcBef>
                  <a:spcPct val="0"/>
                </a:spcBef>
                <a:spcAft>
                  <a:spcPct val="0"/>
                </a:spcAft>
                <a:buFont typeface="Arial" panose="020B0604020202020204" pitchFamily="34" charset="0"/>
                <a:buChar char="•"/>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156A8B21-7FD9-4A01-B20A-521388C4577C}"/>
                </a:ext>
              </a:extLst>
            </p:cNvPr>
            <p:cNvSpPr/>
            <p:nvPr/>
          </p:nvSpPr>
          <p:spPr bwMode="auto">
            <a:xfrm>
              <a:off x="534994" y="1768639"/>
              <a:ext cx="3540295" cy="649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Data and Applications</a:t>
              </a:r>
            </a:p>
          </p:txBody>
        </p:sp>
      </p:grpSp>
      <p:grpSp>
        <p:nvGrpSpPr>
          <p:cNvPr id="4" name="Group 3">
            <a:extLst>
              <a:ext uri="{FF2B5EF4-FFF2-40B4-BE49-F238E27FC236}">
                <a16:creationId xmlns:a16="http://schemas.microsoft.com/office/drawing/2014/main" id="{4DBD6BB8-8918-4551-91FA-3539FCEE0AA1}"/>
              </a:ext>
            </a:extLst>
          </p:cNvPr>
          <p:cNvGrpSpPr/>
          <p:nvPr/>
        </p:nvGrpSpPr>
        <p:grpSpPr>
          <a:xfrm>
            <a:off x="8218583" y="1861404"/>
            <a:ext cx="3383280" cy="3935293"/>
            <a:chOff x="4307954" y="1768639"/>
            <a:chExt cx="3487027" cy="3322649"/>
          </a:xfrm>
        </p:grpSpPr>
        <p:sp>
          <p:nvSpPr>
            <p:cNvPr id="7" name="Rectangle 6">
              <a:extLst>
                <a:ext uri="{FF2B5EF4-FFF2-40B4-BE49-F238E27FC236}">
                  <a16:creationId xmlns:a16="http://schemas.microsoft.com/office/drawing/2014/main" id="{5DA7FB38-A9C3-44E5-BAD2-4A7345A84470}"/>
                </a:ext>
              </a:extLst>
            </p:cNvPr>
            <p:cNvSpPr/>
            <p:nvPr/>
          </p:nvSpPr>
          <p:spPr bwMode="auto">
            <a:xfrm>
              <a:off x="4307954" y="2418344"/>
              <a:ext cx="3480141" cy="2672944"/>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Low performance and overhead with slight CPU Hit</a:t>
              </a: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cs typeface="Segoe UI Semilight" panose="020B0402040204020203" pitchFamily="34" charset="0"/>
                </a:rPr>
                <a:t>Support for accepted and secure external key store methods </a:t>
              </a:r>
              <a:br>
                <a:rPr lang="en-US" sz="2200" dirty="0">
                  <a:solidFill>
                    <a:schemeClr val="tx1"/>
                  </a:solidFill>
                  <a:latin typeface="Segoe UI Semilight" panose="020B0402040204020203" pitchFamily="34" charset="0"/>
                  <a:cs typeface="Segoe UI Semilight" panose="020B0402040204020203" pitchFamily="34" charset="0"/>
                </a:rPr>
              </a:b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algn="l" defTabSz="932472" fontAlgn="base">
                <a:spcBef>
                  <a:spcPct val="0"/>
                </a:spcBef>
                <a:spcAft>
                  <a:spcPct val="0"/>
                </a:spcAft>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algn="l" defTabSz="932472" fontAlgn="base">
                <a:spcBef>
                  <a:spcPct val="0"/>
                </a:spcBef>
                <a:spcAft>
                  <a:spcPct val="0"/>
                </a:spcAft>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algn="l" defTabSz="932472" fontAlgn="base">
                <a:spcBef>
                  <a:spcPct val="0"/>
                </a:spcBef>
                <a:spcAft>
                  <a:spcPct val="0"/>
                </a:spcAft>
              </a:pPr>
              <a:endParaRPr lang="en-US" sz="2200" dirty="0" err="1">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13" name="Rectangle 12">
              <a:extLst>
                <a:ext uri="{FF2B5EF4-FFF2-40B4-BE49-F238E27FC236}">
                  <a16:creationId xmlns:a16="http://schemas.microsoft.com/office/drawing/2014/main" id="{5B68972D-F7F9-40E2-9CB7-01C06D739831}"/>
                </a:ext>
              </a:extLst>
            </p:cNvPr>
            <p:cNvSpPr/>
            <p:nvPr/>
          </p:nvSpPr>
          <p:spPr bwMode="auto">
            <a:xfrm>
              <a:off x="4307955" y="1768639"/>
              <a:ext cx="3487026" cy="649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Performance</a:t>
              </a:r>
            </a:p>
          </p:txBody>
        </p:sp>
      </p:grpSp>
      <p:grpSp>
        <p:nvGrpSpPr>
          <p:cNvPr id="15" name="Group 14">
            <a:extLst>
              <a:ext uri="{FF2B5EF4-FFF2-40B4-BE49-F238E27FC236}">
                <a16:creationId xmlns:a16="http://schemas.microsoft.com/office/drawing/2014/main" id="{B8956281-B0D0-45B3-B665-9140B9126494}"/>
              </a:ext>
            </a:extLst>
          </p:cNvPr>
          <p:cNvGrpSpPr/>
          <p:nvPr/>
        </p:nvGrpSpPr>
        <p:grpSpPr>
          <a:xfrm>
            <a:off x="4402486" y="1861403"/>
            <a:ext cx="3474720" cy="3935294"/>
            <a:chOff x="8227818" y="1768638"/>
            <a:chExt cx="3766074" cy="3935294"/>
          </a:xfrm>
        </p:grpSpPr>
        <p:sp>
          <p:nvSpPr>
            <p:cNvPr id="10" name="Rectangle 9">
              <a:extLst>
                <a:ext uri="{FF2B5EF4-FFF2-40B4-BE49-F238E27FC236}">
                  <a16:creationId xmlns:a16="http://schemas.microsoft.com/office/drawing/2014/main" id="{45606995-5E04-4780-893A-88B952663274}"/>
                </a:ext>
              </a:extLst>
            </p:cNvPr>
            <p:cNvSpPr/>
            <p:nvPr/>
          </p:nvSpPr>
          <p:spPr bwMode="auto">
            <a:xfrm>
              <a:off x="8227818" y="2418344"/>
              <a:ext cx="3766074" cy="3285588"/>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End-to-End, easy to configure column-level encryption</a:t>
              </a:r>
            </a:p>
            <a:p>
              <a:pPr marL="342900" indent="-342900" defTabSz="932472" fontAlgn="base">
                <a:spcBef>
                  <a:spcPct val="0"/>
                </a:spcBef>
                <a:spcAft>
                  <a:spcPct val="0"/>
                </a:spcAft>
                <a:buFont typeface="Arial" panose="020B0604020202020204" pitchFamily="34" charset="0"/>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cs typeface="Segoe UI Semilight" panose="020B0402040204020203" pitchFamily="34" charset="0"/>
                </a:rPr>
                <a:t>BYOK and key-set  rotation using Azure Key Vault or Azure Certificate Store</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algn="l" defTabSz="932472" fontAlgn="base">
                <a:spcBef>
                  <a:spcPct val="0"/>
                </a:spcBef>
                <a:spcAft>
                  <a:spcPct val="0"/>
                </a:spcAft>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algn="l" defTabSz="932472" fontAlgn="base">
                <a:spcBef>
                  <a:spcPct val="0"/>
                </a:spcBef>
                <a:spcAft>
                  <a:spcPct val="0"/>
                </a:spcAft>
              </a:pPr>
              <a:endParaRPr lang="en-US" sz="2200" dirty="0" err="1">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14" name="Rectangle 13">
              <a:extLst>
                <a:ext uri="{FF2B5EF4-FFF2-40B4-BE49-F238E27FC236}">
                  <a16:creationId xmlns:a16="http://schemas.microsoft.com/office/drawing/2014/main" id="{81B15C18-1AAD-4EAC-A4DB-BF3CF6C620A4}"/>
                </a:ext>
              </a:extLst>
            </p:cNvPr>
            <p:cNvSpPr/>
            <p:nvPr/>
          </p:nvSpPr>
          <p:spPr bwMode="auto">
            <a:xfrm>
              <a:off x="8234704" y="1768638"/>
              <a:ext cx="3759188" cy="649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Management</a:t>
              </a:r>
            </a:p>
          </p:txBody>
        </p:sp>
      </p:grpSp>
    </p:spTree>
    <p:extLst>
      <p:ext uri="{BB962C8B-B14F-4D97-AF65-F5344CB8AC3E}">
        <p14:creationId xmlns:p14="http://schemas.microsoft.com/office/powerpoint/2010/main" val="156074296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Always Encrypted  – Required Key Sets</a:t>
            </a:r>
          </a:p>
        </p:txBody>
      </p:sp>
      <p:grpSp>
        <p:nvGrpSpPr>
          <p:cNvPr id="5" name="Group 4">
            <a:extLst>
              <a:ext uri="{FF2B5EF4-FFF2-40B4-BE49-F238E27FC236}">
                <a16:creationId xmlns:a16="http://schemas.microsoft.com/office/drawing/2014/main" id="{62608BC5-613E-4BC1-99DC-3F42454CAABC}"/>
              </a:ext>
            </a:extLst>
          </p:cNvPr>
          <p:cNvGrpSpPr/>
          <p:nvPr/>
        </p:nvGrpSpPr>
        <p:grpSpPr>
          <a:xfrm>
            <a:off x="6392544" y="1395641"/>
            <a:ext cx="5212081" cy="4055315"/>
            <a:chOff x="534993" y="1768639"/>
            <a:chExt cx="3607698" cy="4472588"/>
          </a:xfrm>
        </p:grpSpPr>
        <p:sp>
          <p:nvSpPr>
            <p:cNvPr id="2" name="Rectangle 1">
              <a:extLst>
                <a:ext uri="{FF2B5EF4-FFF2-40B4-BE49-F238E27FC236}">
                  <a16:creationId xmlns:a16="http://schemas.microsoft.com/office/drawing/2014/main" id="{CE8C2978-4644-4810-98C7-AE1DBC1B3839}"/>
                </a:ext>
              </a:extLst>
            </p:cNvPr>
            <p:cNvSpPr/>
            <p:nvPr/>
          </p:nvSpPr>
          <p:spPr bwMode="auto">
            <a:xfrm>
              <a:off x="534995" y="2601233"/>
              <a:ext cx="3607696" cy="3639994"/>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200" b="1" dirty="0">
                  <a:solidFill>
                    <a:schemeClr val="tx1"/>
                  </a:solidFill>
                  <a:latin typeface="Segoe UI Semilight" panose="020B0402040204020203" pitchFamily="34" charset="0"/>
                  <a:ea typeface="Segoe UI" pitchFamily="34" charset="0"/>
                  <a:cs typeface="Segoe UI Semilight" panose="020B0402040204020203" pitchFamily="34" charset="0"/>
                </a:rPr>
                <a:t>Cryptographic Key protecting the CEK</a:t>
              </a:r>
              <a:br>
                <a:rPr lang="en-US" sz="2200" b="1" dirty="0">
                  <a:solidFill>
                    <a:schemeClr val="tx1"/>
                  </a:solidFill>
                  <a:latin typeface="Segoe UI Semilight" panose="020B0402040204020203" pitchFamily="34" charset="0"/>
                  <a:ea typeface="Segoe UI" pitchFamily="34" charset="0"/>
                  <a:cs typeface="Segoe UI Semilight" panose="020B0402040204020203" pitchFamily="34" charset="0"/>
                </a:rPr>
              </a:b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Stored externally in a secure key vault (Azure Key Vault, Cert. Store, HSM) </a:t>
              </a: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Database metadata only contains data about key store type and location in: </a:t>
              </a:r>
              <a:r>
                <a:rPr lang="en-US" sz="2400" b="1" dirty="0" err="1">
                  <a:solidFill>
                    <a:schemeClr val="tx1"/>
                  </a:solidFill>
                  <a:latin typeface="Segoe UI Semilight" panose="020B0402040204020203" pitchFamily="34" charset="0"/>
                  <a:ea typeface="Segoe UI" pitchFamily="34" charset="0"/>
                  <a:cs typeface="Segoe UI Semilight" panose="020B0402040204020203" pitchFamily="34" charset="0"/>
                </a:rPr>
                <a:t>sys.column_master_keys</a:t>
              </a:r>
              <a:endParaRPr lang="en-US" sz="2200" b="1"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2200" b="1"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156A8B21-7FD9-4A01-B20A-521388C4577C}"/>
                </a:ext>
              </a:extLst>
            </p:cNvPr>
            <p:cNvSpPr/>
            <p:nvPr/>
          </p:nvSpPr>
          <p:spPr bwMode="auto">
            <a:xfrm>
              <a:off x="534993" y="1768639"/>
              <a:ext cx="3607696" cy="8325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Column Master Key (CMK)</a:t>
              </a:r>
              <a:b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endPar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5" name="Group 14">
            <a:extLst>
              <a:ext uri="{FF2B5EF4-FFF2-40B4-BE49-F238E27FC236}">
                <a16:creationId xmlns:a16="http://schemas.microsoft.com/office/drawing/2014/main" id="{B8956281-B0D0-45B3-B665-9140B9126494}"/>
              </a:ext>
            </a:extLst>
          </p:cNvPr>
          <p:cNvGrpSpPr/>
          <p:nvPr/>
        </p:nvGrpSpPr>
        <p:grpSpPr>
          <a:xfrm>
            <a:off x="585788" y="1395642"/>
            <a:ext cx="5212081" cy="4055315"/>
            <a:chOff x="8430527" y="1768637"/>
            <a:chExt cx="3577771" cy="3490127"/>
          </a:xfrm>
        </p:grpSpPr>
        <p:sp>
          <p:nvSpPr>
            <p:cNvPr id="10" name="Rectangle 9">
              <a:extLst>
                <a:ext uri="{FF2B5EF4-FFF2-40B4-BE49-F238E27FC236}">
                  <a16:creationId xmlns:a16="http://schemas.microsoft.com/office/drawing/2014/main" id="{45606995-5E04-4780-893A-88B952663274}"/>
                </a:ext>
              </a:extLst>
            </p:cNvPr>
            <p:cNvSpPr/>
            <p:nvPr/>
          </p:nvSpPr>
          <p:spPr bwMode="auto">
            <a:xfrm>
              <a:off x="8430527" y="2418344"/>
              <a:ext cx="3577770" cy="2840420"/>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200" b="1" dirty="0">
                  <a:solidFill>
                    <a:schemeClr val="tx1"/>
                  </a:solidFill>
                  <a:latin typeface="Segoe UI Semilight" panose="020B0402040204020203" pitchFamily="34" charset="0"/>
                  <a:ea typeface="Segoe UI" pitchFamily="34" charset="0"/>
                  <a:cs typeface="Segoe UI Semilight" panose="020B0402040204020203" pitchFamily="34" charset="0"/>
                </a:rPr>
                <a:t>Cryptographic Key to encrypt column</a:t>
              </a:r>
            </a:p>
            <a:p>
              <a:pPr defTabSz="932472" fontAlgn="base">
                <a:spcBef>
                  <a:spcPct val="0"/>
                </a:spcBef>
                <a:spcAft>
                  <a:spcPct val="0"/>
                </a:spcAft>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defTabSz="932472" fontAlgn="base">
                <a:spcBef>
                  <a:spcPct val="0"/>
                </a:spcBef>
                <a:spcAft>
                  <a:spcPct val="0"/>
                </a:spcAft>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A single CEK can encrypt or decrypt column values via use of .NET SQL Data </a:t>
              </a: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CEK </a:t>
              </a:r>
              <a:r>
                <a:rPr lang="en-US" sz="2200" dirty="0" err="1">
                  <a:solidFill>
                    <a:schemeClr val="tx1"/>
                  </a:solidFill>
                  <a:latin typeface="Segoe UI Semilight" panose="020B0402040204020203" pitchFamily="34" charset="0"/>
                  <a:ea typeface="Segoe UI" pitchFamily="34" charset="0"/>
                  <a:cs typeface="Segoe UI Semilight" panose="020B0402040204020203" pitchFamily="34" charset="0"/>
                </a:rPr>
                <a:t>metatdata</a:t>
              </a: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 found in: </a:t>
              </a:r>
              <a:r>
                <a:rPr lang="en-US" sz="2200" b="1" dirty="0" err="1">
                  <a:solidFill>
                    <a:schemeClr val="tx1"/>
                  </a:solidFill>
                  <a:latin typeface="Segoe UI Semilight" panose="020B0402040204020203" pitchFamily="34" charset="0"/>
                  <a:ea typeface="Segoe UI" pitchFamily="34" charset="0"/>
                  <a:cs typeface="Segoe UI Semilight" panose="020B0402040204020203" pitchFamily="34" charset="0"/>
                </a:rPr>
                <a:t>sys.column_encryption_keys</a:t>
              </a:r>
              <a:r>
                <a:rPr lang="en-US" sz="2200" b="1" dirty="0">
                  <a:solidFill>
                    <a:schemeClr val="tx1"/>
                  </a:solidFill>
                  <a:latin typeface="Segoe UI Semilight" panose="020B0402040204020203" pitchFamily="34" charset="0"/>
                  <a:ea typeface="Segoe UI" pitchFamily="34" charset="0"/>
                  <a:cs typeface="Segoe UI Semilight" panose="020B0402040204020203" pitchFamily="34" charset="0"/>
                </a:rPr>
                <a:t>, </a:t>
              </a:r>
            </a:p>
            <a:p>
              <a:pPr defTabSz="932472" fontAlgn="base">
                <a:spcBef>
                  <a:spcPct val="0"/>
                </a:spcBef>
                <a:spcAft>
                  <a:spcPct val="0"/>
                </a:spcAft>
              </a:pPr>
              <a:r>
                <a:rPr lang="en-US" sz="2200" b="1" dirty="0" err="1">
                  <a:solidFill>
                    <a:schemeClr val="tx1"/>
                  </a:solidFill>
                  <a:latin typeface="Segoe UI Semilight" panose="020B0402040204020203" pitchFamily="34" charset="0"/>
                  <a:ea typeface="Segoe UI" pitchFamily="34" charset="0"/>
                  <a:cs typeface="Segoe UI Semilight" panose="020B0402040204020203" pitchFamily="34" charset="0"/>
                </a:rPr>
                <a:t>Sys.column_encryption_values</a:t>
              </a:r>
              <a:endParaRPr lang="en-US" sz="2200" b="1"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defTabSz="932472" fontAlgn="base">
                <a:spcBef>
                  <a:spcPct val="0"/>
                </a:spcBef>
                <a:spcAft>
                  <a:spcPct val="0"/>
                </a:spcAft>
              </a:pPr>
              <a:br>
                <a:rPr lang="en-US" sz="2000" dirty="0">
                  <a:solidFill>
                    <a:schemeClr val="tx1"/>
                  </a:solidFill>
                  <a:latin typeface="Segoe UI Semilight" panose="020B0402040204020203" pitchFamily="34" charset="0"/>
                  <a:ea typeface="Segoe UI" pitchFamily="34" charset="0"/>
                  <a:cs typeface="Segoe UI Semilight" panose="020B0402040204020203" pitchFamily="34" charset="0"/>
                </a:rPr>
              </a:br>
              <a:endParaRPr lang="en-US" sz="20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defTabSz="932472" fontAlgn="base">
                <a:spcBef>
                  <a:spcPct val="0"/>
                </a:spcBef>
                <a:spcAft>
                  <a:spcPct val="0"/>
                </a:spcAft>
              </a:pP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algn="l" defTabSz="932472" fontAlgn="base">
                <a:spcBef>
                  <a:spcPct val="0"/>
                </a:spcBef>
                <a:spcAft>
                  <a:spcPct val="0"/>
                </a:spcAft>
              </a:pPr>
              <a:endParaRPr lang="en-US" sz="2200" dirty="0" err="1">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14" name="Rectangle 13">
              <a:extLst>
                <a:ext uri="{FF2B5EF4-FFF2-40B4-BE49-F238E27FC236}">
                  <a16:creationId xmlns:a16="http://schemas.microsoft.com/office/drawing/2014/main" id="{81B15C18-1AAD-4EAC-A4DB-BF3CF6C620A4}"/>
                </a:ext>
              </a:extLst>
            </p:cNvPr>
            <p:cNvSpPr/>
            <p:nvPr/>
          </p:nvSpPr>
          <p:spPr bwMode="auto">
            <a:xfrm>
              <a:off x="8430528" y="1768637"/>
              <a:ext cx="3577770" cy="649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Column Encryption Key (CEK)</a:t>
              </a:r>
              <a:b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br>
              <a:endPar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12820361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sosceles Triangle 48">
            <a:extLst>
              <a:ext uri="{FF2B5EF4-FFF2-40B4-BE49-F238E27FC236}">
                <a16:creationId xmlns:a16="http://schemas.microsoft.com/office/drawing/2014/main" id="{BCDC74CC-8A80-45B2-8F06-D3E3299B1A39}"/>
              </a:ext>
            </a:extLst>
          </p:cNvPr>
          <p:cNvSpPr/>
          <p:nvPr/>
        </p:nvSpPr>
        <p:spPr bwMode="auto">
          <a:xfrm rot="10800000">
            <a:off x="6781048" y="1192232"/>
            <a:ext cx="740833" cy="1177567"/>
          </a:xfrm>
          <a:prstGeom prst="triangle">
            <a:avLst/>
          </a:prstGeom>
          <a:gradFill>
            <a:gsLst>
              <a:gs pos="100000">
                <a:schemeClr val="accent1">
                  <a:lumMod val="5000"/>
                  <a:lumOff val="95000"/>
                </a:schemeClr>
              </a:gs>
              <a:gs pos="0">
                <a:schemeClr val="accent1">
                  <a:lumMod val="45000"/>
                  <a:lumOff val="55000"/>
                  <a:alpha val="5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Isosceles Triangle 63">
            <a:extLst>
              <a:ext uri="{FF2B5EF4-FFF2-40B4-BE49-F238E27FC236}">
                <a16:creationId xmlns:a16="http://schemas.microsoft.com/office/drawing/2014/main" id="{0A72DA10-2E39-4C69-9A72-D988B6454DE8}"/>
              </a:ext>
            </a:extLst>
          </p:cNvPr>
          <p:cNvSpPr/>
          <p:nvPr/>
        </p:nvSpPr>
        <p:spPr bwMode="auto">
          <a:xfrm rot="10800000" flipV="1">
            <a:off x="701098" y="3965463"/>
            <a:ext cx="3669671" cy="804158"/>
          </a:xfrm>
          <a:prstGeom prst="triangle">
            <a:avLst>
              <a:gd name="adj" fmla="val 47688"/>
            </a:avLst>
          </a:prstGeom>
          <a:gradFill>
            <a:gsLst>
              <a:gs pos="90650">
                <a:srgbClr val="9AD4FF"/>
              </a:gs>
              <a:gs pos="72000">
                <a:srgbClr val="BAE2FF"/>
              </a:gs>
              <a:gs pos="46000">
                <a:schemeClr val="accent1">
                  <a:lumMod val="5000"/>
                  <a:lumOff val="95000"/>
                </a:schemeClr>
              </a:gs>
              <a:gs pos="100000">
                <a:schemeClr val="accent1">
                  <a:lumMod val="45000"/>
                  <a:lumOff val="55000"/>
                  <a:alpha val="5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73A4F3FE-227E-462F-BC9A-2B17FC98CD0F}"/>
              </a:ext>
            </a:extLst>
          </p:cNvPr>
          <p:cNvSpPr/>
          <p:nvPr/>
        </p:nvSpPr>
        <p:spPr bwMode="auto">
          <a:xfrm rot="5400000">
            <a:off x="1657212" y="3641693"/>
            <a:ext cx="1757445" cy="3895348"/>
          </a:xfrm>
          <a:prstGeom prst="roundRect">
            <a:avLst/>
          </a:prstGeom>
          <a:solidFill>
            <a:schemeClr val="accent1">
              <a:lumMod val="20000"/>
              <a:lumOff val="80000"/>
            </a:schemeClr>
          </a:solidFill>
          <a:ln>
            <a:noFill/>
            <a:headEnd type="none" w="med" len="med"/>
            <a:tailEnd type="none" w="med" len="med"/>
          </a:ln>
          <a:effectLst>
            <a:outerShdw sx="1000" sy="1000" algn="ctr"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chemeClr val="tx1"/>
              </a:solidFill>
              <a:ea typeface="Segoe UI" pitchFamily="34" charset="0"/>
              <a:cs typeface="Segoe UI" pitchFamily="34" charset="0"/>
            </a:endParaRPr>
          </a:p>
        </p:txBody>
      </p:sp>
      <p:grpSp>
        <p:nvGrpSpPr>
          <p:cNvPr id="78" name="Group 77">
            <a:extLst>
              <a:ext uri="{FF2B5EF4-FFF2-40B4-BE49-F238E27FC236}">
                <a16:creationId xmlns:a16="http://schemas.microsoft.com/office/drawing/2014/main" id="{71CF87EE-4187-4C76-91C3-DC000CDB80D3}"/>
              </a:ext>
            </a:extLst>
          </p:cNvPr>
          <p:cNvGrpSpPr/>
          <p:nvPr/>
        </p:nvGrpSpPr>
        <p:grpSpPr>
          <a:xfrm>
            <a:off x="6107835" y="1142330"/>
            <a:ext cx="5638532" cy="5212261"/>
            <a:chOff x="4872107" y="1374965"/>
            <a:chExt cx="6895148" cy="5029379"/>
          </a:xfrm>
          <a:effectLst>
            <a:outerShdw blurRad="50800" dir="4200000" algn="ctr" rotWithShape="0">
              <a:srgbClr val="000000">
                <a:alpha val="42000"/>
              </a:srgbClr>
            </a:outerShdw>
          </a:effectLst>
        </p:grpSpPr>
        <p:sp>
          <p:nvSpPr>
            <p:cNvPr id="4" name="Rectangle: Rounded Corners 3">
              <a:extLst>
                <a:ext uri="{FF2B5EF4-FFF2-40B4-BE49-F238E27FC236}">
                  <a16:creationId xmlns:a16="http://schemas.microsoft.com/office/drawing/2014/main" id="{3CACE923-4FA7-49F2-AAA8-2EF3F3E1B976}"/>
                </a:ext>
              </a:extLst>
            </p:cNvPr>
            <p:cNvSpPr/>
            <p:nvPr/>
          </p:nvSpPr>
          <p:spPr bwMode="auto">
            <a:xfrm>
              <a:off x="7129973" y="1374965"/>
              <a:ext cx="4637282" cy="5029379"/>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chemeClr val="tx1"/>
                </a:solidFill>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8E992872-C21E-453B-9C6F-FF3AF3B6FAEC}"/>
                </a:ext>
              </a:extLst>
            </p:cNvPr>
            <p:cNvSpPr/>
            <p:nvPr/>
          </p:nvSpPr>
          <p:spPr bwMode="auto">
            <a:xfrm>
              <a:off x="4872107" y="4266855"/>
              <a:ext cx="6895147" cy="2137489"/>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chemeClr val="tx1"/>
                </a:solidFill>
                <a:ea typeface="Segoe UI" pitchFamily="34" charset="0"/>
                <a:cs typeface="Segoe UI" pitchFamily="34" charset="0"/>
              </a:endParaRPr>
            </a:p>
          </p:txBody>
        </p:sp>
      </p:grpSp>
      <p:cxnSp>
        <p:nvCxnSpPr>
          <p:cNvPr id="36" name="Straight Arrow Connector 35">
            <a:extLst>
              <a:ext uri="{FF2B5EF4-FFF2-40B4-BE49-F238E27FC236}">
                <a16:creationId xmlns:a16="http://schemas.microsoft.com/office/drawing/2014/main" id="{90DD4935-644E-403A-B4D8-5ED6C99DB971}"/>
              </a:ext>
            </a:extLst>
          </p:cNvPr>
          <p:cNvCxnSpPr>
            <a:cxnSpLocks/>
            <a:stCxn id="21" idx="3"/>
            <a:endCxn id="12" idx="1"/>
          </p:cNvCxnSpPr>
          <p:nvPr/>
        </p:nvCxnSpPr>
        <p:spPr>
          <a:xfrm>
            <a:off x="2063020" y="2115111"/>
            <a:ext cx="144555" cy="20468"/>
          </a:xfrm>
          <a:prstGeom prst="straightConnector1">
            <a:avLst/>
          </a:prstGeom>
          <a:ln w="3492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4063606-5253-4110-A45F-270792308A83}"/>
              </a:ext>
            </a:extLst>
          </p:cNvPr>
          <p:cNvSpPr>
            <a:spLocks noGrp="1"/>
          </p:cNvSpPr>
          <p:nvPr>
            <p:ph type="title"/>
          </p:nvPr>
        </p:nvSpPr>
        <p:spPr/>
        <p:txBody>
          <a:bodyPr/>
          <a:lstStyle/>
          <a:p>
            <a:r>
              <a:rPr lang="en-US" dirty="0"/>
              <a:t>Always Encrypted – Client-Side Management</a:t>
            </a:r>
          </a:p>
        </p:txBody>
      </p:sp>
      <p:sp>
        <p:nvSpPr>
          <p:cNvPr id="11" name="Content Placeholder 10">
            <a:extLst>
              <a:ext uri="{FF2B5EF4-FFF2-40B4-BE49-F238E27FC236}">
                <a16:creationId xmlns:a16="http://schemas.microsoft.com/office/drawing/2014/main" id="{4593C2AE-A383-4F4B-B18E-BE1D438C9530}"/>
              </a:ext>
            </a:extLst>
          </p:cNvPr>
          <p:cNvSpPr>
            <a:spLocks noGrp="1"/>
          </p:cNvSpPr>
          <p:nvPr>
            <p:ph sz="quarter" idx="10"/>
          </p:nvPr>
        </p:nvSpPr>
        <p:spPr/>
        <p:txBody>
          <a:bodyPr/>
          <a:lstStyle/>
          <a:p>
            <a:endParaRPr lang="en-US"/>
          </a:p>
        </p:txBody>
      </p:sp>
      <p:sp>
        <p:nvSpPr>
          <p:cNvPr id="7" name="Rectangle: Rounded Corners 6">
            <a:extLst>
              <a:ext uri="{FF2B5EF4-FFF2-40B4-BE49-F238E27FC236}">
                <a16:creationId xmlns:a16="http://schemas.microsoft.com/office/drawing/2014/main" id="{69F9ACAE-988E-44F7-B92A-AA486AA50FB5}"/>
              </a:ext>
            </a:extLst>
          </p:cNvPr>
          <p:cNvSpPr/>
          <p:nvPr/>
        </p:nvSpPr>
        <p:spPr bwMode="auto">
          <a:xfrm>
            <a:off x="8138882" y="1850793"/>
            <a:ext cx="2081168" cy="996072"/>
          </a:xfrm>
          <a:prstGeom prst="roundRect">
            <a:avLst/>
          </a:prstGeom>
          <a:solidFill>
            <a:srgbClr val="FFE9A3"/>
          </a:solidFill>
          <a:ln>
            <a:noFill/>
            <a:headEnd type="none" w="med" len="med"/>
            <a:tailEnd type="none" w="med" len="med"/>
          </a:ln>
          <a:effectLst>
            <a:outerShdw blurRad="635000" dist="203200" dir="42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defTabSz="932472" fontAlgn="base">
              <a:spcBef>
                <a:spcPct val="0"/>
              </a:spcBef>
              <a:spcAft>
                <a:spcPct val="0"/>
              </a:spcAft>
            </a:pPr>
            <a:r>
              <a:rPr lang="en-US" sz="1200" dirty="0">
                <a:solidFill>
                  <a:schemeClr val="tx1"/>
                </a:solidFill>
                <a:latin typeface="Consolas" panose="020B0609020204030204" pitchFamily="49" charset="0"/>
                <a:ea typeface="Segoe UI" pitchFamily="34" charset="0"/>
                <a:cs typeface="Segoe UI" pitchFamily="34" charset="0"/>
              </a:rPr>
              <a:t>SELECT Name FROM Employees WHERE SSN = @SSN</a:t>
            </a:r>
            <a:br>
              <a:rPr lang="en-US" sz="1200" dirty="0">
                <a:solidFill>
                  <a:schemeClr val="tx1"/>
                </a:solidFill>
                <a:latin typeface="Consolas" panose="020B0609020204030204" pitchFamily="49" charset="0"/>
                <a:ea typeface="Segoe UI" pitchFamily="34" charset="0"/>
                <a:cs typeface="Segoe UI" pitchFamily="34" charset="0"/>
              </a:rPr>
            </a:br>
            <a:r>
              <a:rPr lang="en-US" sz="1200" dirty="0">
                <a:solidFill>
                  <a:schemeClr val="tx1"/>
                </a:solidFill>
                <a:latin typeface="Consolas" panose="020B0609020204030204" pitchFamily="49" charset="0"/>
                <a:ea typeface="Segoe UI" pitchFamily="34" charset="0"/>
                <a:cs typeface="Segoe UI" pitchFamily="34" charset="0"/>
              </a:rPr>
              <a:t>@SSN =‘</a:t>
            </a:r>
            <a:r>
              <a:rPr lang="en-US" sz="1200" dirty="0" err="1">
                <a:solidFill>
                  <a:schemeClr val="tx1"/>
                </a:solidFill>
                <a:latin typeface="Consolas" panose="020B0609020204030204" pitchFamily="49" charset="0"/>
                <a:ea typeface="Segoe UI" pitchFamily="34" charset="0"/>
                <a:cs typeface="Segoe UI" pitchFamily="34" charset="0"/>
              </a:rPr>
              <a:t>0x7ffaba45f</a:t>
            </a:r>
            <a:r>
              <a:rPr lang="en-US" sz="1200" dirty="0">
                <a:solidFill>
                  <a:schemeClr val="tx1"/>
                </a:solidFill>
                <a:latin typeface="Consolas" panose="020B0609020204030204" pitchFamily="49" charset="0"/>
                <a:ea typeface="Segoe UI" pitchFamily="34" charset="0"/>
                <a:cs typeface="Segoe UI" pitchFamily="34" charset="0"/>
              </a:rPr>
              <a:t>’ </a:t>
            </a:r>
          </a:p>
        </p:txBody>
      </p:sp>
      <p:grpSp>
        <p:nvGrpSpPr>
          <p:cNvPr id="178" name="Group 177">
            <a:extLst>
              <a:ext uri="{FF2B5EF4-FFF2-40B4-BE49-F238E27FC236}">
                <a16:creationId xmlns:a16="http://schemas.microsoft.com/office/drawing/2014/main" id="{9163FFF9-B40D-4428-A35C-43FB2A3A0C53}"/>
              </a:ext>
            </a:extLst>
          </p:cNvPr>
          <p:cNvGrpSpPr/>
          <p:nvPr/>
        </p:nvGrpSpPr>
        <p:grpSpPr>
          <a:xfrm>
            <a:off x="588262" y="1261692"/>
            <a:ext cx="6038440" cy="3263627"/>
            <a:chOff x="588262" y="1261692"/>
            <a:chExt cx="6038440" cy="3263627"/>
          </a:xfrm>
          <a:effectLst>
            <a:outerShdw blurRad="50800" dir="4200000" algn="ctr" rotWithShape="0">
              <a:srgbClr val="000000">
                <a:alpha val="32000"/>
              </a:srgbClr>
            </a:outerShdw>
          </a:effectLst>
        </p:grpSpPr>
        <p:sp>
          <p:nvSpPr>
            <p:cNvPr id="176" name="Rectangle: Rounded Corners 175">
              <a:extLst>
                <a:ext uri="{FF2B5EF4-FFF2-40B4-BE49-F238E27FC236}">
                  <a16:creationId xmlns:a16="http://schemas.microsoft.com/office/drawing/2014/main" id="{C1FD4FCA-7DAC-426E-980A-C0F3D5377C75}"/>
                </a:ext>
              </a:extLst>
            </p:cNvPr>
            <p:cNvSpPr/>
            <p:nvPr/>
          </p:nvSpPr>
          <p:spPr bwMode="auto">
            <a:xfrm rot="5400000">
              <a:off x="418073" y="1431881"/>
              <a:ext cx="3263627" cy="2923250"/>
            </a:xfrm>
            <a:prstGeom prst="roundRect">
              <a:avLst/>
            </a:prstGeom>
            <a:solidFill>
              <a:schemeClr val="accent3">
                <a:lumMod val="20000"/>
                <a:lumOff val="80000"/>
              </a:schemeClr>
            </a:solidFill>
            <a:ln>
              <a:noFill/>
              <a:headEnd type="none" w="med" len="med"/>
              <a:tailEnd type="none" w="med" len="med"/>
            </a:ln>
            <a:effectLst>
              <a:outerShdw sx="1000" sy="1000" algn="ctr"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chemeClr val="tx1"/>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4C3D267A-3C5D-4EA5-BC29-61DF14381EE7}"/>
                </a:ext>
              </a:extLst>
            </p:cNvPr>
            <p:cNvSpPr/>
            <p:nvPr/>
          </p:nvSpPr>
          <p:spPr bwMode="auto">
            <a:xfrm>
              <a:off x="902844" y="1265273"/>
              <a:ext cx="5723858" cy="2429003"/>
            </a:xfrm>
            <a:prstGeom prst="roundRect">
              <a:avLst/>
            </a:prstGeom>
            <a:solidFill>
              <a:schemeClr val="accent3">
                <a:lumMod val="20000"/>
                <a:lumOff val="80000"/>
              </a:schemeClr>
            </a:solidFill>
            <a:ln>
              <a:noFill/>
              <a:headEnd type="none" w="med" len="med"/>
              <a:tailEnd type="none" w="med" len="med"/>
            </a:ln>
            <a:effectLst>
              <a:outerShdw dist="203200" sx="1000" sy="1000" algn="ctr"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chemeClr val="tx1"/>
                </a:solidFill>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A06370CF-CDCE-44FB-BF61-5F9FC6760D2D}"/>
              </a:ext>
            </a:extLst>
          </p:cNvPr>
          <p:cNvSpPr/>
          <p:nvPr/>
        </p:nvSpPr>
        <p:spPr bwMode="auto">
          <a:xfrm>
            <a:off x="5274440" y="1438543"/>
            <a:ext cx="1150927" cy="2076453"/>
          </a:xfrm>
          <a:prstGeom prst="rect">
            <a:avLst/>
          </a:prstGeom>
          <a:solidFill>
            <a:schemeClr val="accent4">
              <a:lumMod val="20000"/>
              <a:lumOff val="80000"/>
            </a:schemeClr>
          </a:solidFill>
          <a:ln>
            <a:noFill/>
            <a:headEnd type="none" w="med" len="med"/>
            <a:tailEnd type="none" w="med" len="med"/>
          </a:ln>
          <a:effectLst>
            <a:outerShdw blurRad="635000" dist="279400" dir="4200000" algn="ctr" rotWithShape="0">
              <a:srgbClr val="000000">
                <a:alpha val="32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dirty="0">
                <a:solidFill>
                  <a:schemeClr val="bg2">
                    <a:lumMod val="10000"/>
                  </a:schemeClr>
                </a:solidFill>
                <a:latin typeface="Segoe UI Semilight" panose="020B0402040204020203" pitchFamily="34" charset="0"/>
                <a:cs typeface="Segoe UI Semilight" panose="020B0402040204020203" pitchFamily="34" charset="0"/>
              </a:rPr>
              <a:t>Data Provider for SQL Server</a:t>
            </a:r>
            <a:br>
              <a:rPr lang="en-US" dirty="0">
                <a:solidFill>
                  <a:schemeClr val="bg2">
                    <a:lumMod val="10000"/>
                  </a:schemeClr>
                </a:solidFill>
                <a:latin typeface="Segoe UI Semilight" panose="020B0402040204020203" pitchFamily="34" charset="0"/>
                <a:cs typeface="Segoe UI Semilight" panose="020B0402040204020203" pitchFamily="34" charset="0"/>
              </a:rPr>
            </a:br>
            <a:r>
              <a:rPr lang="en-US" sz="1600" b="1" dirty="0">
                <a:solidFill>
                  <a:schemeClr val="bg2">
                    <a:lumMod val="10000"/>
                  </a:schemeClr>
                </a:solidFill>
                <a:latin typeface="Segoe UI Semilight" panose="020B0402040204020203" pitchFamily="34" charset="0"/>
                <a:ea typeface="Segoe UI" pitchFamily="34" charset="0"/>
                <a:cs typeface="Segoe UI Semilight" panose="020B0402040204020203" pitchFamily="34" charset="0"/>
              </a:rPr>
              <a:t>&gt;.NET 4.6</a:t>
            </a:r>
          </a:p>
        </p:txBody>
      </p:sp>
      <p:grpSp>
        <p:nvGrpSpPr>
          <p:cNvPr id="22" name="Group 21">
            <a:extLst>
              <a:ext uri="{FF2B5EF4-FFF2-40B4-BE49-F238E27FC236}">
                <a16:creationId xmlns:a16="http://schemas.microsoft.com/office/drawing/2014/main" id="{BB4A217B-6FE4-4DF2-B070-7C9B02659776}"/>
              </a:ext>
            </a:extLst>
          </p:cNvPr>
          <p:cNvGrpSpPr/>
          <p:nvPr/>
        </p:nvGrpSpPr>
        <p:grpSpPr>
          <a:xfrm>
            <a:off x="958126" y="1568911"/>
            <a:ext cx="1104894" cy="1092400"/>
            <a:chOff x="6412096" y="2085125"/>
            <a:chExt cx="1336781" cy="1336781"/>
          </a:xfrm>
        </p:grpSpPr>
        <p:pic>
          <p:nvPicPr>
            <p:cNvPr id="21" name="Picture 20" descr="A picture containing drawing&#10;&#10;Description automatically generated">
              <a:extLst>
                <a:ext uri="{FF2B5EF4-FFF2-40B4-BE49-F238E27FC236}">
                  <a16:creationId xmlns:a16="http://schemas.microsoft.com/office/drawing/2014/main" id="{B8FB2B22-BCCE-4CD8-8F6F-32CBCC0FC353}"/>
                </a:ext>
              </a:extLst>
            </p:cNvPr>
            <p:cNvPicPr>
              <a:picLocks noChangeAspect="1"/>
            </p:cNvPicPr>
            <p:nvPr/>
          </p:nvPicPr>
          <p:blipFill>
            <a:blip r:embed="rId3"/>
            <a:stretch>
              <a:fillRect/>
            </a:stretch>
          </p:blipFill>
          <p:spPr>
            <a:xfrm>
              <a:off x="6412096" y="2085125"/>
              <a:ext cx="1336781" cy="1336781"/>
            </a:xfrm>
            <a:prstGeom prst="rect">
              <a:avLst/>
            </a:prstGeom>
          </p:spPr>
        </p:pic>
        <p:pic>
          <p:nvPicPr>
            <p:cNvPr id="20" name="Graphic 19" descr="Key">
              <a:extLst>
                <a:ext uri="{FF2B5EF4-FFF2-40B4-BE49-F238E27FC236}">
                  <a16:creationId xmlns:a16="http://schemas.microsoft.com/office/drawing/2014/main" id="{AF328CF7-B6F6-460F-8912-15F43105C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50659" y="2085125"/>
              <a:ext cx="914400" cy="914400"/>
            </a:xfrm>
            <a:prstGeom prst="rect">
              <a:avLst/>
            </a:prstGeom>
          </p:spPr>
        </p:pic>
      </p:grpSp>
      <p:sp>
        <p:nvSpPr>
          <p:cNvPr id="30" name="TextBox 29">
            <a:extLst>
              <a:ext uri="{FF2B5EF4-FFF2-40B4-BE49-F238E27FC236}">
                <a16:creationId xmlns:a16="http://schemas.microsoft.com/office/drawing/2014/main" id="{5A6CA01D-DCFE-41E3-86BA-DB80B1276B7C}"/>
              </a:ext>
            </a:extLst>
          </p:cNvPr>
          <p:cNvSpPr txBox="1"/>
          <p:nvPr/>
        </p:nvSpPr>
        <p:spPr>
          <a:xfrm>
            <a:off x="613877" y="5400485"/>
            <a:ext cx="848758" cy="861776"/>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Column Master </a:t>
            </a:r>
          </a:p>
          <a:p>
            <a:pPr algn="ctr"/>
            <a:r>
              <a:rPr lang="en-US" sz="1400" dirty="0">
                <a:gradFill>
                  <a:gsLst>
                    <a:gs pos="2917">
                      <a:schemeClr val="tx1"/>
                    </a:gs>
                    <a:gs pos="30000">
                      <a:schemeClr val="tx1"/>
                    </a:gs>
                  </a:gsLst>
                  <a:lin ang="5400000" scaled="0"/>
                </a:gradFill>
              </a:rPr>
              <a:t>Key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(CMK)</a:t>
            </a:r>
          </a:p>
        </p:txBody>
      </p:sp>
      <p:sp>
        <p:nvSpPr>
          <p:cNvPr id="107" name="TextBox 106">
            <a:extLst>
              <a:ext uri="{FF2B5EF4-FFF2-40B4-BE49-F238E27FC236}">
                <a16:creationId xmlns:a16="http://schemas.microsoft.com/office/drawing/2014/main" id="{B0E11ABB-F6EE-4068-B08F-56592274E187}"/>
              </a:ext>
            </a:extLst>
          </p:cNvPr>
          <p:cNvSpPr txBox="1"/>
          <p:nvPr/>
        </p:nvSpPr>
        <p:spPr>
          <a:xfrm>
            <a:off x="8287372" y="2865748"/>
            <a:ext cx="1805174" cy="215444"/>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Query after encryption</a:t>
            </a:r>
          </a:p>
        </p:txBody>
      </p:sp>
      <p:sp>
        <p:nvSpPr>
          <p:cNvPr id="119" name="TextBox 118">
            <a:extLst>
              <a:ext uri="{FF2B5EF4-FFF2-40B4-BE49-F238E27FC236}">
                <a16:creationId xmlns:a16="http://schemas.microsoft.com/office/drawing/2014/main" id="{EE07EAE9-935D-4B4F-86E4-96563459B5E5}"/>
              </a:ext>
            </a:extLst>
          </p:cNvPr>
          <p:cNvSpPr txBox="1"/>
          <p:nvPr/>
        </p:nvSpPr>
        <p:spPr>
          <a:xfrm>
            <a:off x="2946656" y="1268633"/>
            <a:ext cx="1000274" cy="246221"/>
          </a:xfrm>
          <a:prstGeom prst="rect">
            <a:avLst/>
          </a:prstGeom>
          <a:noFill/>
        </p:spPr>
        <p:txBody>
          <a:bodyPr wrap="none" lIns="0" tIns="0" rIns="0" bIns="0" rtlCol="0">
            <a:spAutoFit/>
          </a:bodyPr>
          <a:lstStyle/>
          <a:p>
            <a:pPr algn="ctr"/>
            <a:r>
              <a:rPr lang="en-US" sz="1600" b="1"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Application</a:t>
            </a:r>
          </a:p>
        </p:txBody>
      </p:sp>
      <p:sp>
        <p:nvSpPr>
          <p:cNvPr id="120" name="TextBox 119">
            <a:extLst>
              <a:ext uri="{FF2B5EF4-FFF2-40B4-BE49-F238E27FC236}">
                <a16:creationId xmlns:a16="http://schemas.microsoft.com/office/drawing/2014/main" id="{BEBB0C0A-B5AE-4E9B-9DE3-EAB04930BCFF}"/>
              </a:ext>
            </a:extLst>
          </p:cNvPr>
          <p:cNvSpPr txBox="1"/>
          <p:nvPr/>
        </p:nvSpPr>
        <p:spPr>
          <a:xfrm>
            <a:off x="9001001" y="1293083"/>
            <a:ext cx="1801199" cy="246221"/>
          </a:xfrm>
          <a:prstGeom prst="rect">
            <a:avLst/>
          </a:prstGeom>
          <a:noFill/>
        </p:spPr>
        <p:txBody>
          <a:bodyPr wrap="none" lIns="0" tIns="0" rIns="0" bIns="0" rtlCol="0">
            <a:spAutoFit/>
          </a:bodyPr>
          <a:lstStyle/>
          <a:p>
            <a:pPr algn="ctr"/>
            <a:r>
              <a:rPr lang="en-US" sz="1600" b="1"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Azure SQL Database</a:t>
            </a:r>
          </a:p>
        </p:txBody>
      </p:sp>
      <p:grpSp>
        <p:nvGrpSpPr>
          <p:cNvPr id="154" name="Group 153">
            <a:extLst>
              <a:ext uri="{FF2B5EF4-FFF2-40B4-BE49-F238E27FC236}">
                <a16:creationId xmlns:a16="http://schemas.microsoft.com/office/drawing/2014/main" id="{2CA25D4A-27C2-44EF-88A9-A0E3158FF814}"/>
              </a:ext>
            </a:extLst>
          </p:cNvPr>
          <p:cNvGrpSpPr/>
          <p:nvPr/>
        </p:nvGrpSpPr>
        <p:grpSpPr>
          <a:xfrm>
            <a:off x="2207575" y="1729021"/>
            <a:ext cx="3223292" cy="941348"/>
            <a:chOff x="2207575" y="1580161"/>
            <a:chExt cx="3223292" cy="941348"/>
          </a:xfrm>
          <a:effectLst>
            <a:outerShdw dir="5400000" algn="ctr" rotWithShape="0">
              <a:srgbClr val="000000">
                <a:alpha val="32000"/>
              </a:srgbClr>
            </a:outerShdw>
          </a:effectLst>
        </p:grpSpPr>
        <p:sp>
          <p:nvSpPr>
            <p:cNvPr id="12" name="Rectangle: Rounded Corners 11">
              <a:extLst>
                <a:ext uri="{FF2B5EF4-FFF2-40B4-BE49-F238E27FC236}">
                  <a16:creationId xmlns:a16="http://schemas.microsoft.com/office/drawing/2014/main" id="{39223C70-EA0A-495B-9590-C5ACE72FFEE0}"/>
                </a:ext>
              </a:extLst>
            </p:cNvPr>
            <p:cNvSpPr/>
            <p:nvPr/>
          </p:nvSpPr>
          <p:spPr bwMode="auto">
            <a:xfrm>
              <a:off x="2207575" y="1580161"/>
              <a:ext cx="2478437" cy="813115"/>
            </a:xfrm>
            <a:prstGeom prst="roundRect">
              <a:avLst/>
            </a:prstGeom>
            <a:solidFill>
              <a:srgbClr val="FFE9A3"/>
            </a:solidFill>
            <a:ln>
              <a:noFill/>
              <a:headEnd type="none" w="med" len="med"/>
              <a:tailEnd type="none" w="med" len="med"/>
            </a:ln>
            <a:effectLst>
              <a:outerShdw blurRad="635000" dist="203200" dir="4200000" algn="ctr" rotWithShape="0">
                <a:srgbClr val="000000">
                  <a:alpha val="23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dirty="0">
                  <a:solidFill>
                    <a:schemeClr val="tx1"/>
                  </a:solidFill>
                  <a:latin typeface="Consolas" panose="020B0609020204030204" pitchFamily="49" charset="0"/>
                  <a:ea typeface="Segoe UI" pitchFamily="34" charset="0"/>
                  <a:cs typeface="Segoe UI" pitchFamily="34" charset="0"/>
                </a:rPr>
                <a:t>SELECT Name FROM Employees WHERE SSN = @SSN</a:t>
              </a:r>
              <a:br>
                <a:rPr lang="en-US" sz="1200" dirty="0">
                  <a:solidFill>
                    <a:schemeClr val="tx1"/>
                  </a:solidFill>
                  <a:latin typeface="Consolas" panose="020B0609020204030204" pitchFamily="49" charset="0"/>
                  <a:ea typeface="Segoe UI" pitchFamily="34" charset="0"/>
                  <a:cs typeface="Segoe UI" pitchFamily="34" charset="0"/>
                </a:rPr>
              </a:br>
              <a:r>
                <a:rPr lang="en-US" sz="1200" dirty="0">
                  <a:solidFill>
                    <a:schemeClr val="tx1"/>
                  </a:solidFill>
                  <a:latin typeface="Consolas" panose="020B0609020204030204" pitchFamily="49" charset="0"/>
                  <a:ea typeface="Segoe UI" pitchFamily="34" charset="0"/>
                  <a:cs typeface="Segoe UI" pitchFamily="34" charset="0"/>
                </a:rPr>
                <a:t>@SSN =‘123-45-6789’</a:t>
              </a:r>
            </a:p>
          </p:txBody>
        </p:sp>
        <p:sp>
          <p:nvSpPr>
            <p:cNvPr id="109" name="Arrow: Right 108">
              <a:extLst>
                <a:ext uri="{FF2B5EF4-FFF2-40B4-BE49-F238E27FC236}">
                  <a16:creationId xmlns:a16="http://schemas.microsoft.com/office/drawing/2014/main" id="{2B8E4BC4-1FF3-45E7-AFF7-30C26D9528D7}"/>
                </a:ext>
              </a:extLst>
            </p:cNvPr>
            <p:cNvSpPr/>
            <p:nvPr/>
          </p:nvSpPr>
          <p:spPr bwMode="auto">
            <a:xfrm>
              <a:off x="3927680" y="2025796"/>
              <a:ext cx="1503187" cy="495713"/>
            </a:xfrm>
            <a:prstGeom prst="rightArrow">
              <a:avLst/>
            </a:prstGeom>
            <a:gradFill>
              <a:gsLst>
                <a:gs pos="35000">
                  <a:schemeClr val="accent4">
                    <a:lumMod val="20000"/>
                    <a:lumOff val="80000"/>
                  </a:schemeClr>
                </a:gs>
                <a:gs pos="4000">
                  <a:schemeClr val="accent4">
                    <a:lumMod val="40000"/>
                    <a:lumOff val="60000"/>
                  </a:schemeClr>
                </a:gs>
                <a:gs pos="78000">
                  <a:srgbClr val="FAE4A0"/>
                </a:gs>
              </a:gsLst>
              <a:lin ang="10800000" scaled="1"/>
            </a:gradFill>
            <a:ln>
              <a:noFill/>
              <a:headEnd type="none" w="med" len="med"/>
              <a:tailEnd type="none" w="med" len="med"/>
            </a:ln>
            <a:effectLst>
              <a:outerShdw blurRad="635000" dist="203200" dir="4200000" sx="1000" sy="1000" algn="ctr"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Query</a:t>
              </a:r>
            </a:p>
          </p:txBody>
        </p:sp>
      </p:grpSp>
      <p:sp>
        <p:nvSpPr>
          <p:cNvPr id="125" name="Arrow: Right 124">
            <a:extLst>
              <a:ext uri="{FF2B5EF4-FFF2-40B4-BE49-F238E27FC236}">
                <a16:creationId xmlns:a16="http://schemas.microsoft.com/office/drawing/2014/main" id="{68DF0EFA-F1D3-47B3-803F-02392BED3F74}"/>
              </a:ext>
            </a:extLst>
          </p:cNvPr>
          <p:cNvSpPr/>
          <p:nvPr/>
        </p:nvSpPr>
        <p:spPr bwMode="auto">
          <a:xfrm>
            <a:off x="6235494" y="2164801"/>
            <a:ext cx="2041385" cy="457200"/>
          </a:xfrm>
          <a:prstGeom prst="rightArrow">
            <a:avLst/>
          </a:prstGeom>
          <a:gradFill>
            <a:gsLst>
              <a:gs pos="35000">
                <a:schemeClr val="accent4">
                  <a:lumMod val="20000"/>
                  <a:lumOff val="80000"/>
                </a:schemeClr>
              </a:gs>
              <a:gs pos="4000">
                <a:schemeClr val="accent4">
                  <a:lumMod val="40000"/>
                  <a:lumOff val="60000"/>
                </a:schemeClr>
              </a:gs>
              <a:gs pos="78000">
                <a:schemeClr val="accent4">
                  <a:lumMod val="20000"/>
                  <a:lumOff val="80000"/>
                </a:schemeClr>
              </a:gs>
            </a:gsLst>
            <a:lin ang="10800000" scaled="1"/>
          </a:gradFill>
          <a:ln>
            <a:noFill/>
            <a:headEnd type="none" w="med" len="med"/>
            <a:tailEnd type="none" w="med" len="med"/>
          </a:ln>
          <a:effectLst>
            <a:outerShdw blurRad="635000" dist="203200" dir="4200000" sx="62000" sy="62000" algn="ctr"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Encrypted Query</a:t>
            </a:r>
          </a:p>
        </p:txBody>
      </p:sp>
      <p:cxnSp>
        <p:nvCxnSpPr>
          <p:cNvPr id="136" name="Straight Connector 135">
            <a:extLst>
              <a:ext uri="{FF2B5EF4-FFF2-40B4-BE49-F238E27FC236}">
                <a16:creationId xmlns:a16="http://schemas.microsoft.com/office/drawing/2014/main" id="{9E2B3A6C-BA7E-47F0-A99C-D7850BD64DAE}"/>
              </a:ext>
            </a:extLst>
          </p:cNvPr>
          <p:cNvCxnSpPr>
            <a:cxnSpLocks/>
          </p:cNvCxnSpPr>
          <p:nvPr/>
        </p:nvCxnSpPr>
        <p:spPr>
          <a:xfrm>
            <a:off x="5194941" y="5247509"/>
            <a:ext cx="5905450" cy="0"/>
          </a:xfrm>
          <a:prstGeom prst="line">
            <a:avLst/>
          </a:prstGeom>
          <a:ln w="180975">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CA0A623-0B44-49ED-AC55-111925DA1C02}"/>
              </a:ext>
            </a:extLst>
          </p:cNvPr>
          <p:cNvPicPr>
            <a:picLocks noChangeAspect="1"/>
          </p:cNvPicPr>
          <p:nvPr/>
        </p:nvPicPr>
        <p:blipFill>
          <a:blip r:embed="rId6"/>
          <a:stretch>
            <a:fillRect/>
          </a:stretch>
        </p:blipFill>
        <p:spPr>
          <a:xfrm>
            <a:off x="8138882" y="5052525"/>
            <a:ext cx="3151909" cy="1091045"/>
          </a:xfrm>
          <a:prstGeom prst="rect">
            <a:avLst/>
          </a:prstGeom>
          <a:effectLst>
            <a:outerShdw blurRad="635000" dist="203200" dir="4200000" algn="ctr" rotWithShape="0">
              <a:srgbClr val="000000">
                <a:alpha val="50000"/>
              </a:srgbClr>
            </a:outerShdw>
          </a:effectLst>
        </p:spPr>
      </p:pic>
      <p:cxnSp>
        <p:nvCxnSpPr>
          <p:cNvPr id="194" name="Connector: Elbow 193">
            <a:extLst>
              <a:ext uri="{FF2B5EF4-FFF2-40B4-BE49-F238E27FC236}">
                <a16:creationId xmlns:a16="http://schemas.microsoft.com/office/drawing/2014/main" id="{0BA5E758-9B89-4F2E-B0C7-79D05023EE94}"/>
              </a:ext>
            </a:extLst>
          </p:cNvPr>
          <p:cNvCxnSpPr>
            <a:cxnSpLocks/>
          </p:cNvCxnSpPr>
          <p:nvPr/>
        </p:nvCxnSpPr>
        <p:spPr>
          <a:xfrm flipH="1">
            <a:off x="3412046" y="3447045"/>
            <a:ext cx="1862399" cy="19077"/>
          </a:xfrm>
          <a:prstGeom prst="straightConnector1">
            <a:avLst/>
          </a:prstGeom>
          <a:ln w="123825">
            <a:solidFill>
              <a:schemeClr val="accent4">
                <a:lumMod val="20000"/>
                <a:lumOff val="80000"/>
              </a:schemeClr>
            </a:solidFill>
            <a:headEnd type="none" w="lg" len="med"/>
            <a:tailEnd type="triangle"/>
          </a:ln>
          <a:effectLst>
            <a:outerShdw blurRad="635000" dist="203200" dir="4200000" algn="ctr" rotWithShape="0">
              <a:srgbClr val="000000">
                <a:alpha val="6000"/>
              </a:srgbClr>
            </a:outerShdw>
          </a:effectLst>
        </p:spPr>
        <p:style>
          <a:lnRef idx="1">
            <a:schemeClr val="accent1"/>
          </a:lnRef>
          <a:fillRef idx="0">
            <a:schemeClr val="accent1"/>
          </a:fillRef>
          <a:effectRef idx="0">
            <a:schemeClr val="accent1"/>
          </a:effectRef>
          <a:fontRef idx="minor">
            <a:schemeClr val="tx1"/>
          </a:fontRef>
        </p:style>
      </p:cxnSp>
      <p:sp>
        <p:nvSpPr>
          <p:cNvPr id="171" name="Arrow: Right 170">
            <a:extLst>
              <a:ext uri="{FF2B5EF4-FFF2-40B4-BE49-F238E27FC236}">
                <a16:creationId xmlns:a16="http://schemas.microsoft.com/office/drawing/2014/main" id="{209545F5-344A-4E52-B179-2493AE41DD7B}"/>
              </a:ext>
            </a:extLst>
          </p:cNvPr>
          <p:cNvSpPr/>
          <p:nvPr/>
        </p:nvSpPr>
        <p:spPr bwMode="auto">
          <a:xfrm>
            <a:off x="10198781" y="2103765"/>
            <a:ext cx="408625" cy="457200"/>
          </a:xfrm>
          <a:prstGeom prst="rightArrow">
            <a:avLst/>
          </a:prstGeom>
          <a:solidFill>
            <a:srgbClr val="FEE8A2"/>
          </a:solidFill>
          <a:ln>
            <a:noFill/>
            <a:headEnd type="none" w="med" len="med"/>
            <a:tailEnd type="none" w="med" len="med"/>
          </a:ln>
          <a:effectLst>
            <a:outerShdw blurRad="635000" dist="203200" dir="4200000" sx="64000" sy="64000" algn="ctr"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ea typeface="Segoe UI" pitchFamily="34" charset="0"/>
              <a:cs typeface="Segoe UI" pitchFamily="34" charset="0"/>
            </a:endParaRPr>
          </a:p>
        </p:txBody>
      </p:sp>
      <p:sp>
        <p:nvSpPr>
          <p:cNvPr id="187" name="Arrow: Right 186">
            <a:extLst>
              <a:ext uri="{FF2B5EF4-FFF2-40B4-BE49-F238E27FC236}">
                <a16:creationId xmlns:a16="http://schemas.microsoft.com/office/drawing/2014/main" id="{7626505E-C268-4722-B523-6ECD87CC82DA}"/>
              </a:ext>
            </a:extLst>
          </p:cNvPr>
          <p:cNvSpPr/>
          <p:nvPr/>
        </p:nvSpPr>
        <p:spPr bwMode="auto">
          <a:xfrm rot="5400000">
            <a:off x="9875341" y="3825416"/>
            <a:ext cx="2288657" cy="374092"/>
          </a:xfrm>
          <a:prstGeom prst="rightArrow">
            <a:avLst/>
          </a:prstGeom>
          <a:gradFill>
            <a:gsLst>
              <a:gs pos="0">
                <a:schemeClr val="accent1">
                  <a:lumMod val="40000"/>
                  <a:lumOff val="60000"/>
                </a:schemeClr>
              </a:gs>
              <a:gs pos="100000">
                <a:schemeClr val="accent2">
                  <a:lumMod val="50000"/>
                  <a:lumOff val="50000"/>
                </a:schemeClr>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close up of a sign&#10;&#10;Description automatically generated">
            <a:extLst>
              <a:ext uri="{FF2B5EF4-FFF2-40B4-BE49-F238E27FC236}">
                <a16:creationId xmlns:a16="http://schemas.microsoft.com/office/drawing/2014/main" id="{F8286DD6-4565-4E0C-A1BB-30303F5F1F66}"/>
              </a:ext>
            </a:extLst>
          </p:cNvPr>
          <p:cNvPicPr>
            <a:picLocks noChangeAspect="1"/>
          </p:cNvPicPr>
          <p:nvPr/>
        </p:nvPicPr>
        <p:blipFill>
          <a:blip r:embed="rId7"/>
          <a:stretch>
            <a:fillRect/>
          </a:stretch>
        </p:blipFill>
        <p:spPr>
          <a:xfrm>
            <a:off x="10507845" y="1807530"/>
            <a:ext cx="1063724" cy="1080539"/>
          </a:xfrm>
          <a:prstGeom prst="rect">
            <a:avLst/>
          </a:prstGeom>
        </p:spPr>
      </p:pic>
      <p:sp>
        <p:nvSpPr>
          <p:cNvPr id="33" name="Right Triangle 32">
            <a:extLst>
              <a:ext uri="{FF2B5EF4-FFF2-40B4-BE49-F238E27FC236}">
                <a16:creationId xmlns:a16="http://schemas.microsoft.com/office/drawing/2014/main" id="{7E33E7B7-8F7D-46AF-8D09-EE01D53D3F38}"/>
              </a:ext>
            </a:extLst>
          </p:cNvPr>
          <p:cNvSpPr/>
          <p:nvPr/>
        </p:nvSpPr>
        <p:spPr bwMode="auto">
          <a:xfrm rot="16200000">
            <a:off x="4931295" y="3017143"/>
            <a:ext cx="247080" cy="502391"/>
          </a:xfrm>
          <a:prstGeom prst="rtTriangle">
            <a:avLst/>
          </a:prstGeom>
          <a:solidFill>
            <a:srgbClr val="FFD4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4B72A384-3A86-40E2-81D5-EA01DE84A662}"/>
              </a:ext>
            </a:extLst>
          </p:cNvPr>
          <p:cNvSpPr txBox="1"/>
          <p:nvPr/>
        </p:nvSpPr>
        <p:spPr>
          <a:xfrm>
            <a:off x="1305931" y="4781489"/>
            <a:ext cx="2160079" cy="246221"/>
          </a:xfrm>
          <a:prstGeom prst="rect">
            <a:avLst/>
          </a:prstGeom>
          <a:noFill/>
        </p:spPr>
        <p:txBody>
          <a:bodyPr wrap="none" lIns="0" tIns="0" rIns="0" bIns="0" rtlCol="0">
            <a:spAutoFit/>
          </a:bodyPr>
          <a:lstStyle/>
          <a:p>
            <a:pPr algn="ctr"/>
            <a:r>
              <a:rPr lang="en-US" sz="1600" b="1"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Azure Key Vault or BYOK</a:t>
            </a:r>
          </a:p>
        </p:txBody>
      </p:sp>
      <p:pic>
        <p:nvPicPr>
          <p:cNvPr id="50" name="Graphic 49" descr="Key">
            <a:extLst>
              <a:ext uri="{FF2B5EF4-FFF2-40B4-BE49-F238E27FC236}">
                <a16:creationId xmlns:a16="http://schemas.microsoft.com/office/drawing/2014/main" id="{E28CA6A8-8D56-4CF4-B25D-16262F9F16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12437" y="4981831"/>
            <a:ext cx="557483" cy="557483"/>
          </a:xfrm>
          <a:prstGeom prst="rect">
            <a:avLst/>
          </a:prstGeom>
        </p:spPr>
      </p:pic>
      <p:sp>
        <p:nvSpPr>
          <p:cNvPr id="52" name="TextBox 51">
            <a:extLst>
              <a:ext uri="{FF2B5EF4-FFF2-40B4-BE49-F238E27FC236}">
                <a16:creationId xmlns:a16="http://schemas.microsoft.com/office/drawing/2014/main" id="{F8D0614A-68AD-4448-9F66-AADD711A3164}"/>
              </a:ext>
            </a:extLst>
          </p:cNvPr>
          <p:cNvSpPr txBox="1"/>
          <p:nvPr/>
        </p:nvSpPr>
        <p:spPr>
          <a:xfrm>
            <a:off x="3566800" y="5420051"/>
            <a:ext cx="848758" cy="861774"/>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Column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Encryption</a:t>
            </a:r>
          </a:p>
          <a:p>
            <a:pPr algn="ctr"/>
            <a:r>
              <a:rPr lang="en-US" sz="1400" dirty="0">
                <a:gradFill>
                  <a:gsLst>
                    <a:gs pos="2917">
                      <a:schemeClr val="tx1"/>
                    </a:gs>
                    <a:gs pos="30000">
                      <a:schemeClr val="tx1"/>
                    </a:gs>
                  </a:gsLst>
                  <a:lin ang="5400000" scaled="0"/>
                </a:gradFill>
              </a:rPr>
              <a:t>Key </a:t>
            </a:r>
          </a:p>
          <a:p>
            <a:pPr algn="ctr"/>
            <a:r>
              <a:rPr lang="en-US" sz="1400" dirty="0">
                <a:gradFill>
                  <a:gsLst>
                    <a:gs pos="2917">
                      <a:schemeClr val="tx1"/>
                    </a:gs>
                    <a:gs pos="30000">
                      <a:schemeClr val="tx1"/>
                    </a:gs>
                  </a:gsLst>
                  <a:lin ang="5400000" scaled="0"/>
                </a:gradFill>
              </a:rPr>
              <a:t>(CEK)</a:t>
            </a:r>
          </a:p>
        </p:txBody>
      </p:sp>
      <p:grpSp>
        <p:nvGrpSpPr>
          <p:cNvPr id="5" name="Group 4">
            <a:extLst>
              <a:ext uri="{FF2B5EF4-FFF2-40B4-BE49-F238E27FC236}">
                <a16:creationId xmlns:a16="http://schemas.microsoft.com/office/drawing/2014/main" id="{8355EA8D-9BB7-42EC-A81D-7A84EEE663E3}"/>
              </a:ext>
            </a:extLst>
          </p:cNvPr>
          <p:cNvGrpSpPr/>
          <p:nvPr/>
        </p:nvGrpSpPr>
        <p:grpSpPr>
          <a:xfrm>
            <a:off x="1488251" y="5532948"/>
            <a:ext cx="1923795" cy="475256"/>
            <a:chOff x="1982244" y="5820829"/>
            <a:chExt cx="1154497" cy="677108"/>
          </a:xfrm>
        </p:grpSpPr>
        <p:sp>
          <p:nvSpPr>
            <p:cNvPr id="48" name="TextBox 47">
              <a:extLst>
                <a:ext uri="{FF2B5EF4-FFF2-40B4-BE49-F238E27FC236}">
                  <a16:creationId xmlns:a16="http://schemas.microsoft.com/office/drawing/2014/main" id="{B24D5CDE-4B21-4B48-B3AB-3708E3E3130E}"/>
                </a:ext>
              </a:extLst>
            </p:cNvPr>
            <p:cNvSpPr txBox="1"/>
            <p:nvPr/>
          </p:nvSpPr>
          <p:spPr>
            <a:xfrm>
              <a:off x="1982244" y="6067050"/>
              <a:ext cx="1133192"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Used to encrypt</a:t>
              </a:r>
            </a:p>
          </p:txBody>
        </p:sp>
        <p:sp>
          <p:nvSpPr>
            <p:cNvPr id="3" name="Arrow: Right 2">
              <a:extLst>
                <a:ext uri="{FF2B5EF4-FFF2-40B4-BE49-F238E27FC236}">
                  <a16:creationId xmlns:a16="http://schemas.microsoft.com/office/drawing/2014/main" id="{39FC59E5-AE8D-48AB-9852-362F7369E91B}"/>
                </a:ext>
              </a:extLst>
            </p:cNvPr>
            <p:cNvSpPr/>
            <p:nvPr/>
          </p:nvSpPr>
          <p:spPr bwMode="auto">
            <a:xfrm>
              <a:off x="2003549" y="5820829"/>
              <a:ext cx="1133192" cy="246221"/>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Rectangle 5">
            <a:extLst>
              <a:ext uri="{FF2B5EF4-FFF2-40B4-BE49-F238E27FC236}">
                <a16:creationId xmlns:a16="http://schemas.microsoft.com/office/drawing/2014/main" id="{BEDAF0E5-86CB-4DE2-9DE6-BF5FD2BE6F0C}"/>
              </a:ext>
            </a:extLst>
          </p:cNvPr>
          <p:cNvSpPr/>
          <p:nvPr/>
        </p:nvSpPr>
        <p:spPr>
          <a:xfrm>
            <a:off x="1233453" y="4128791"/>
            <a:ext cx="1948244" cy="307777"/>
          </a:xfrm>
          <a:prstGeom prst="rect">
            <a:avLst/>
          </a:prstGeom>
        </p:spPr>
        <p:txBody>
          <a:bodyPr wrap="square">
            <a:spAutoFit/>
          </a:bodyPr>
          <a:lstStyle/>
          <a:p>
            <a:pPr algn="ctr" defTabSz="932472" fontAlgn="base">
              <a:spcBef>
                <a:spcPct val="0"/>
              </a:spcBef>
              <a:spcAft>
                <a:spcPct val="0"/>
              </a:spcAft>
            </a:pPr>
            <a:r>
              <a:rPr lang="en-US" sz="1400" b="1" dirty="0">
                <a:ea typeface="Segoe UI" pitchFamily="34" charset="0"/>
                <a:cs typeface="Segoe UI" pitchFamily="34" charset="0"/>
              </a:rPr>
              <a:t>Decrypted Result Set</a:t>
            </a:r>
          </a:p>
        </p:txBody>
      </p:sp>
      <p:pic>
        <p:nvPicPr>
          <p:cNvPr id="57" name="Graphic 56" descr="Key">
            <a:extLst>
              <a:ext uri="{FF2B5EF4-FFF2-40B4-BE49-F238E27FC236}">
                <a16:creationId xmlns:a16="http://schemas.microsoft.com/office/drawing/2014/main" id="{4CC44C36-7DF3-4760-AEB5-BEC8BC5128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6485" y="4966767"/>
            <a:ext cx="557483" cy="557483"/>
          </a:xfrm>
          <a:prstGeom prst="rect">
            <a:avLst/>
          </a:prstGeom>
        </p:spPr>
      </p:pic>
      <p:sp>
        <p:nvSpPr>
          <p:cNvPr id="16" name="Isosceles Triangle 15">
            <a:extLst>
              <a:ext uri="{FF2B5EF4-FFF2-40B4-BE49-F238E27FC236}">
                <a16:creationId xmlns:a16="http://schemas.microsoft.com/office/drawing/2014/main" id="{156FA935-7015-43D6-AD98-A02ED310F991}"/>
              </a:ext>
            </a:extLst>
          </p:cNvPr>
          <p:cNvSpPr/>
          <p:nvPr/>
        </p:nvSpPr>
        <p:spPr bwMode="auto">
          <a:xfrm>
            <a:off x="5207682" y="3667116"/>
            <a:ext cx="740833" cy="1177567"/>
          </a:xfrm>
          <a:prstGeom prst="triangle">
            <a:avLst/>
          </a:prstGeom>
          <a:gradFill>
            <a:gsLst>
              <a:gs pos="100000">
                <a:schemeClr val="accent1">
                  <a:lumMod val="5000"/>
                  <a:lumOff val="95000"/>
                </a:schemeClr>
              </a:gs>
              <a:gs pos="0">
                <a:schemeClr val="accent1">
                  <a:lumMod val="45000"/>
                  <a:lumOff val="55000"/>
                  <a:alpha val="5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5461824D-1379-4692-8793-6F82BCE3F28F}"/>
              </a:ext>
            </a:extLst>
          </p:cNvPr>
          <p:cNvGrpSpPr/>
          <p:nvPr/>
        </p:nvGrpSpPr>
        <p:grpSpPr>
          <a:xfrm>
            <a:off x="5183056" y="3609009"/>
            <a:ext cx="848758" cy="1299994"/>
            <a:chOff x="6095686" y="3271931"/>
            <a:chExt cx="848758" cy="1299994"/>
          </a:xfrm>
        </p:grpSpPr>
        <p:pic>
          <p:nvPicPr>
            <p:cNvPr id="24" name="Graphic 23" descr="Key">
              <a:extLst>
                <a:ext uri="{FF2B5EF4-FFF2-40B4-BE49-F238E27FC236}">
                  <a16:creationId xmlns:a16="http://schemas.microsoft.com/office/drawing/2014/main" id="{F5A4DB04-808F-42E5-AA3E-D8657697A6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1323" y="3271931"/>
              <a:ext cx="557483" cy="557483"/>
            </a:xfrm>
            <a:prstGeom prst="rect">
              <a:avLst/>
            </a:prstGeom>
          </p:spPr>
        </p:pic>
        <p:sp>
          <p:nvSpPr>
            <p:cNvPr id="26" name="TextBox 25">
              <a:extLst>
                <a:ext uri="{FF2B5EF4-FFF2-40B4-BE49-F238E27FC236}">
                  <a16:creationId xmlns:a16="http://schemas.microsoft.com/office/drawing/2014/main" id="{969815B1-438E-4791-996A-8A16D85F2AF9}"/>
                </a:ext>
              </a:extLst>
            </p:cNvPr>
            <p:cNvSpPr txBox="1"/>
            <p:nvPr/>
          </p:nvSpPr>
          <p:spPr>
            <a:xfrm>
              <a:off x="6095686" y="3710151"/>
              <a:ext cx="848758" cy="861774"/>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Column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Encryption</a:t>
              </a:r>
            </a:p>
            <a:p>
              <a:pPr algn="ctr"/>
              <a:r>
                <a:rPr lang="en-US" sz="1400" dirty="0">
                  <a:gradFill>
                    <a:gsLst>
                      <a:gs pos="2917">
                        <a:schemeClr val="tx1"/>
                      </a:gs>
                      <a:gs pos="30000">
                        <a:schemeClr val="tx1"/>
                      </a:gs>
                    </a:gsLst>
                    <a:lin ang="5400000" scaled="0"/>
                  </a:gradFill>
                </a:rPr>
                <a:t>Key </a:t>
              </a:r>
            </a:p>
            <a:p>
              <a:pPr algn="ctr"/>
              <a:r>
                <a:rPr lang="en-US" sz="1400" dirty="0">
                  <a:gradFill>
                    <a:gsLst>
                      <a:gs pos="2917">
                        <a:schemeClr val="tx1"/>
                      </a:gs>
                      <a:gs pos="30000">
                        <a:schemeClr val="tx1"/>
                      </a:gs>
                    </a:gsLst>
                    <a:lin ang="5400000" scaled="0"/>
                  </a:gradFill>
                </a:rPr>
                <a:t>(CEK)</a:t>
              </a:r>
            </a:p>
          </p:txBody>
        </p:sp>
      </p:grpSp>
      <p:sp>
        <p:nvSpPr>
          <p:cNvPr id="55" name="TextBox 54">
            <a:extLst>
              <a:ext uri="{FF2B5EF4-FFF2-40B4-BE49-F238E27FC236}">
                <a16:creationId xmlns:a16="http://schemas.microsoft.com/office/drawing/2014/main" id="{DBCEBE72-A3BF-4119-B064-1671C1214559}"/>
              </a:ext>
            </a:extLst>
          </p:cNvPr>
          <p:cNvSpPr txBox="1"/>
          <p:nvPr/>
        </p:nvSpPr>
        <p:spPr>
          <a:xfrm>
            <a:off x="6727149" y="1551288"/>
            <a:ext cx="917381" cy="646330"/>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Column Master </a:t>
            </a:r>
          </a:p>
          <a:p>
            <a:pPr algn="ctr"/>
            <a:r>
              <a:rPr lang="en-US" sz="1400" dirty="0">
                <a:gradFill>
                  <a:gsLst>
                    <a:gs pos="2917">
                      <a:schemeClr val="tx1"/>
                    </a:gs>
                    <a:gs pos="30000">
                      <a:schemeClr val="tx1"/>
                    </a:gs>
                  </a:gsLst>
                  <a:lin ang="5400000" scaled="0"/>
                </a:gradFill>
              </a:rPr>
              <a:t>Key (CMK)</a:t>
            </a:r>
          </a:p>
        </p:txBody>
      </p:sp>
      <p:pic>
        <p:nvPicPr>
          <p:cNvPr id="13" name="Picture 12">
            <a:extLst>
              <a:ext uri="{FF2B5EF4-FFF2-40B4-BE49-F238E27FC236}">
                <a16:creationId xmlns:a16="http://schemas.microsoft.com/office/drawing/2014/main" id="{2DF200EF-477A-4216-88E9-09DE8B814770}"/>
              </a:ext>
            </a:extLst>
          </p:cNvPr>
          <p:cNvPicPr>
            <a:picLocks noChangeAspect="1"/>
          </p:cNvPicPr>
          <p:nvPr/>
        </p:nvPicPr>
        <p:blipFill>
          <a:blip r:embed="rId8"/>
          <a:stretch>
            <a:fillRect/>
          </a:stretch>
        </p:blipFill>
        <p:spPr>
          <a:xfrm>
            <a:off x="6812885" y="1042985"/>
            <a:ext cx="677160" cy="663149"/>
          </a:xfrm>
          <a:prstGeom prst="rect">
            <a:avLst/>
          </a:prstGeom>
        </p:spPr>
      </p:pic>
      <p:sp>
        <p:nvSpPr>
          <p:cNvPr id="53" name="Flowchart: Connector 52">
            <a:extLst>
              <a:ext uri="{FF2B5EF4-FFF2-40B4-BE49-F238E27FC236}">
                <a16:creationId xmlns:a16="http://schemas.microsoft.com/office/drawing/2014/main" id="{2568C5A6-3924-40B2-83E9-7D1187951BA4}"/>
              </a:ext>
            </a:extLst>
          </p:cNvPr>
          <p:cNvSpPr/>
          <p:nvPr/>
        </p:nvSpPr>
        <p:spPr bwMode="auto">
          <a:xfrm>
            <a:off x="551046" y="1220977"/>
            <a:ext cx="558140" cy="546586"/>
          </a:xfrm>
          <a:prstGeom prst="flowChartConnector">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1</a:t>
            </a:r>
          </a:p>
        </p:txBody>
      </p:sp>
      <p:sp>
        <p:nvSpPr>
          <p:cNvPr id="54" name="Flowchart: Connector 53">
            <a:extLst>
              <a:ext uri="{FF2B5EF4-FFF2-40B4-BE49-F238E27FC236}">
                <a16:creationId xmlns:a16="http://schemas.microsoft.com/office/drawing/2014/main" id="{E05396AF-E0CE-4756-90F5-7680F6EFCAAD}"/>
              </a:ext>
            </a:extLst>
          </p:cNvPr>
          <p:cNvSpPr/>
          <p:nvPr/>
        </p:nvSpPr>
        <p:spPr bwMode="auto">
          <a:xfrm>
            <a:off x="5588031" y="1214519"/>
            <a:ext cx="558140" cy="546586"/>
          </a:xfrm>
          <a:prstGeom prst="flowChartConnector">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2</a:t>
            </a:r>
          </a:p>
        </p:txBody>
      </p:sp>
      <p:sp>
        <p:nvSpPr>
          <p:cNvPr id="56" name="Flowchart: Connector 55">
            <a:extLst>
              <a:ext uri="{FF2B5EF4-FFF2-40B4-BE49-F238E27FC236}">
                <a16:creationId xmlns:a16="http://schemas.microsoft.com/office/drawing/2014/main" id="{D8767638-DB18-4CB5-A477-7C74982A2B60}"/>
              </a:ext>
            </a:extLst>
          </p:cNvPr>
          <p:cNvSpPr/>
          <p:nvPr/>
        </p:nvSpPr>
        <p:spPr bwMode="auto">
          <a:xfrm>
            <a:off x="3757169" y="4496328"/>
            <a:ext cx="558140" cy="546586"/>
          </a:xfrm>
          <a:prstGeom prst="flowChartConnector">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3</a:t>
            </a:r>
          </a:p>
        </p:txBody>
      </p:sp>
      <p:sp>
        <p:nvSpPr>
          <p:cNvPr id="58" name="Flowchart: Connector 57">
            <a:extLst>
              <a:ext uri="{FF2B5EF4-FFF2-40B4-BE49-F238E27FC236}">
                <a16:creationId xmlns:a16="http://schemas.microsoft.com/office/drawing/2014/main" id="{990EE4DC-BF1A-4F59-8D1F-70F19C2DB126}"/>
              </a:ext>
            </a:extLst>
          </p:cNvPr>
          <p:cNvSpPr/>
          <p:nvPr/>
        </p:nvSpPr>
        <p:spPr bwMode="auto">
          <a:xfrm>
            <a:off x="6884653" y="2610670"/>
            <a:ext cx="558140" cy="546586"/>
          </a:xfrm>
          <a:prstGeom prst="flowChartConnector">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4</a:t>
            </a:r>
          </a:p>
        </p:txBody>
      </p:sp>
      <p:sp>
        <p:nvSpPr>
          <p:cNvPr id="59" name="Flowchart: Connector 58">
            <a:extLst>
              <a:ext uri="{FF2B5EF4-FFF2-40B4-BE49-F238E27FC236}">
                <a16:creationId xmlns:a16="http://schemas.microsoft.com/office/drawing/2014/main" id="{87A0904D-1B5A-47E1-9FE5-4B159E99916D}"/>
              </a:ext>
            </a:extLst>
          </p:cNvPr>
          <p:cNvSpPr/>
          <p:nvPr/>
        </p:nvSpPr>
        <p:spPr bwMode="auto">
          <a:xfrm>
            <a:off x="4080387" y="3153380"/>
            <a:ext cx="558140" cy="546586"/>
          </a:xfrm>
          <a:prstGeom prst="flowChartConnector">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5</a:t>
            </a:r>
          </a:p>
        </p:txBody>
      </p:sp>
      <p:pic>
        <p:nvPicPr>
          <p:cNvPr id="60" name="Graphic 59" descr="Key">
            <a:extLst>
              <a:ext uri="{FF2B5EF4-FFF2-40B4-BE49-F238E27FC236}">
                <a16:creationId xmlns:a16="http://schemas.microsoft.com/office/drawing/2014/main" id="{72FE18C6-E882-4C0D-8AEE-2A9C1EA3E5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4872" y="4545448"/>
            <a:ext cx="557483" cy="557483"/>
          </a:xfrm>
          <a:prstGeom prst="rect">
            <a:avLst/>
          </a:prstGeom>
        </p:spPr>
      </p:pic>
      <p:sp>
        <p:nvSpPr>
          <p:cNvPr id="61" name="TextBox 60">
            <a:extLst>
              <a:ext uri="{FF2B5EF4-FFF2-40B4-BE49-F238E27FC236}">
                <a16:creationId xmlns:a16="http://schemas.microsoft.com/office/drawing/2014/main" id="{E30F768E-577E-4AE5-A8D4-863E67B5336C}"/>
              </a:ext>
            </a:extLst>
          </p:cNvPr>
          <p:cNvSpPr txBox="1"/>
          <p:nvPr/>
        </p:nvSpPr>
        <p:spPr>
          <a:xfrm>
            <a:off x="6717389" y="5456632"/>
            <a:ext cx="848758" cy="861774"/>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Column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Encryption</a:t>
            </a:r>
          </a:p>
          <a:p>
            <a:pPr algn="ctr"/>
            <a:r>
              <a:rPr lang="en-US" sz="1400" dirty="0">
                <a:gradFill>
                  <a:gsLst>
                    <a:gs pos="2917">
                      <a:schemeClr val="tx1"/>
                    </a:gs>
                    <a:gs pos="30000">
                      <a:schemeClr val="tx1"/>
                    </a:gs>
                  </a:gsLst>
                  <a:lin ang="5400000" scaled="0"/>
                </a:gradFill>
              </a:rPr>
              <a:t>Key </a:t>
            </a:r>
          </a:p>
          <a:p>
            <a:pPr algn="ctr"/>
            <a:r>
              <a:rPr lang="en-US" sz="1400" dirty="0">
                <a:gradFill>
                  <a:gsLst>
                    <a:gs pos="2917">
                      <a:schemeClr val="tx1"/>
                    </a:gs>
                    <a:gs pos="30000">
                      <a:schemeClr val="tx1"/>
                    </a:gs>
                  </a:gsLst>
                  <a:lin ang="5400000" scaled="0"/>
                </a:gradFill>
              </a:rPr>
              <a:t>(CEK)</a:t>
            </a:r>
          </a:p>
        </p:txBody>
      </p:sp>
      <p:sp>
        <p:nvSpPr>
          <p:cNvPr id="62" name="TextBox 61">
            <a:extLst>
              <a:ext uri="{FF2B5EF4-FFF2-40B4-BE49-F238E27FC236}">
                <a16:creationId xmlns:a16="http://schemas.microsoft.com/office/drawing/2014/main" id="{31C5F4C4-7EED-44D0-912C-5DA7A39B251C}"/>
              </a:ext>
            </a:extLst>
          </p:cNvPr>
          <p:cNvSpPr txBox="1"/>
          <p:nvPr/>
        </p:nvSpPr>
        <p:spPr>
          <a:xfrm>
            <a:off x="8449256" y="3333852"/>
            <a:ext cx="923710" cy="861774"/>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CMK and CEK</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Meta (Location)  </a:t>
            </a:r>
          </a:p>
        </p:txBody>
      </p:sp>
      <p:sp>
        <p:nvSpPr>
          <p:cNvPr id="65" name="Arrow: Right 64">
            <a:extLst>
              <a:ext uri="{FF2B5EF4-FFF2-40B4-BE49-F238E27FC236}">
                <a16:creationId xmlns:a16="http://schemas.microsoft.com/office/drawing/2014/main" id="{44815584-9B4E-4F66-A8E3-188BA16F1000}"/>
              </a:ext>
            </a:extLst>
          </p:cNvPr>
          <p:cNvSpPr/>
          <p:nvPr/>
        </p:nvSpPr>
        <p:spPr bwMode="auto">
          <a:xfrm rot="10800000" flipV="1">
            <a:off x="6437394" y="3150765"/>
            <a:ext cx="2041385" cy="457200"/>
          </a:xfrm>
          <a:prstGeom prst="rightArrow">
            <a:avLst/>
          </a:prstGeom>
          <a:gradFill>
            <a:gsLst>
              <a:gs pos="35000">
                <a:schemeClr val="accent4">
                  <a:lumMod val="20000"/>
                  <a:lumOff val="80000"/>
                </a:schemeClr>
              </a:gs>
              <a:gs pos="4000">
                <a:schemeClr val="accent4">
                  <a:lumMod val="40000"/>
                  <a:lumOff val="60000"/>
                </a:schemeClr>
              </a:gs>
              <a:gs pos="78000">
                <a:schemeClr val="accent4">
                  <a:lumMod val="20000"/>
                  <a:lumOff val="80000"/>
                </a:schemeClr>
              </a:gs>
            </a:gsLst>
            <a:lin ang="10800000" scaled="1"/>
          </a:gradFill>
          <a:ln>
            <a:noFill/>
            <a:headEnd type="none" w="med" len="med"/>
            <a:tailEnd type="none" w="med" len="med"/>
          </a:ln>
          <a:effectLst>
            <a:outerShdw blurRad="635000" dist="203200" dir="4200000" sx="62000" sy="62000" algn="ctr"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chemeClr val="tx1"/>
                </a:solidFill>
                <a:ea typeface="Segoe UI" pitchFamily="34" charset="0"/>
                <a:cs typeface="Segoe UI" pitchFamily="34" charset="0"/>
              </a:rPr>
              <a:t>Key Metadata</a:t>
            </a:r>
          </a:p>
        </p:txBody>
      </p:sp>
      <p:sp>
        <p:nvSpPr>
          <p:cNvPr id="131" name="Arrow: Bent 130">
            <a:extLst>
              <a:ext uri="{FF2B5EF4-FFF2-40B4-BE49-F238E27FC236}">
                <a16:creationId xmlns:a16="http://schemas.microsoft.com/office/drawing/2014/main" id="{28F4E6A1-D535-4155-8AA9-38B0152E0912}"/>
              </a:ext>
            </a:extLst>
          </p:cNvPr>
          <p:cNvSpPr/>
          <p:nvPr/>
        </p:nvSpPr>
        <p:spPr bwMode="auto">
          <a:xfrm rot="16200000">
            <a:off x="4105290" y="3762420"/>
            <a:ext cx="2172441" cy="965169"/>
          </a:xfrm>
          <a:prstGeom prst="bentArrow">
            <a:avLst>
              <a:gd name="adj1" fmla="val 17248"/>
              <a:gd name="adj2" fmla="val 27165"/>
              <a:gd name="adj3" fmla="val 39446"/>
              <a:gd name="adj4" fmla="val 32567"/>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58D43ADD-4BE6-4DA2-842B-E942FC667B64}"/>
              </a:ext>
            </a:extLst>
          </p:cNvPr>
          <p:cNvPicPr>
            <a:picLocks noChangeAspect="1"/>
          </p:cNvPicPr>
          <p:nvPr/>
        </p:nvPicPr>
        <p:blipFill>
          <a:blip r:embed="rId9"/>
          <a:stretch>
            <a:fillRect/>
          </a:stretch>
        </p:blipFill>
        <p:spPr>
          <a:xfrm>
            <a:off x="701097" y="3291268"/>
            <a:ext cx="2675446" cy="771525"/>
          </a:xfrm>
          <a:prstGeom prst="rect">
            <a:avLst/>
          </a:prstGeom>
        </p:spPr>
      </p:pic>
    </p:spTree>
    <p:extLst>
      <p:ext uri="{BB962C8B-B14F-4D97-AF65-F5344CB8AC3E}">
        <p14:creationId xmlns:p14="http://schemas.microsoft.com/office/powerpoint/2010/main" val="16522538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Always Encrypted – Encryption Types</a:t>
            </a:r>
          </a:p>
        </p:txBody>
      </p:sp>
      <p:grpSp>
        <p:nvGrpSpPr>
          <p:cNvPr id="5" name="Group 4">
            <a:extLst>
              <a:ext uri="{FF2B5EF4-FFF2-40B4-BE49-F238E27FC236}">
                <a16:creationId xmlns:a16="http://schemas.microsoft.com/office/drawing/2014/main" id="{62608BC5-613E-4BC1-99DC-3F42454CAABC}"/>
              </a:ext>
            </a:extLst>
          </p:cNvPr>
          <p:cNvGrpSpPr/>
          <p:nvPr/>
        </p:nvGrpSpPr>
        <p:grpSpPr>
          <a:xfrm>
            <a:off x="586389" y="1610917"/>
            <a:ext cx="5212080" cy="3657600"/>
            <a:chOff x="534993" y="1768639"/>
            <a:chExt cx="3670992" cy="3767333"/>
          </a:xfrm>
        </p:grpSpPr>
        <p:sp>
          <p:nvSpPr>
            <p:cNvPr id="2" name="Rectangle 1">
              <a:extLst>
                <a:ext uri="{FF2B5EF4-FFF2-40B4-BE49-F238E27FC236}">
                  <a16:creationId xmlns:a16="http://schemas.microsoft.com/office/drawing/2014/main" id="{CE8C2978-4644-4810-98C7-AE1DBC1B3839}"/>
                </a:ext>
              </a:extLst>
            </p:cNvPr>
            <p:cNvSpPr/>
            <p:nvPr/>
          </p:nvSpPr>
          <p:spPr bwMode="auto">
            <a:xfrm>
              <a:off x="534994" y="2418344"/>
              <a:ext cx="3670991" cy="3117628"/>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Generated encryption output is the same result for a given input - good candidate for query predicate equality</a:t>
              </a:r>
              <a:b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b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2200" b="1" dirty="0">
                  <a:solidFill>
                    <a:schemeClr val="tx1"/>
                  </a:solidFill>
                  <a:latin typeface="Segoe UI Semilight" panose="020B0402040204020203" pitchFamily="34" charset="0"/>
                  <a:ea typeface="Segoe UI" pitchFamily="34" charset="0"/>
                  <a:cs typeface="Segoe UI Semilight" panose="020B0402040204020203" pitchFamily="34" charset="0"/>
                </a:rPr>
                <a:t>Can be indexed </a:t>
              </a:r>
            </a:p>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Higher entropy risk for small value sets (boolean, categorical, numeric) </a:t>
              </a:r>
            </a:p>
            <a:p>
              <a:pPr marL="342900" indent="-342900" defTabSz="932472" fontAlgn="base">
                <a:spcBef>
                  <a:spcPct val="0"/>
                </a:spcBef>
                <a:spcAft>
                  <a:spcPct val="0"/>
                </a:spcAft>
                <a:buFont typeface="Arial" panose="020B0604020202020204" pitchFamily="34" charset="0"/>
                <a:buChar char="•"/>
              </a:pPr>
              <a:endParaRPr lang="en-US" sz="2200" b="1"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156A8B21-7FD9-4A01-B20A-521388C4577C}"/>
                </a:ext>
              </a:extLst>
            </p:cNvPr>
            <p:cNvSpPr/>
            <p:nvPr/>
          </p:nvSpPr>
          <p:spPr bwMode="auto">
            <a:xfrm>
              <a:off x="534993" y="1768639"/>
              <a:ext cx="3670991" cy="649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Deterministic Encryption</a:t>
              </a:r>
            </a:p>
          </p:txBody>
        </p:sp>
      </p:grpSp>
      <p:grpSp>
        <p:nvGrpSpPr>
          <p:cNvPr id="15" name="Group 14">
            <a:extLst>
              <a:ext uri="{FF2B5EF4-FFF2-40B4-BE49-F238E27FC236}">
                <a16:creationId xmlns:a16="http://schemas.microsoft.com/office/drawing/2014/main" id="{B8956281-B0D0-45B3-B665-9140B9126494}"/>
              </a:ext>
            </a:extLst>
          </p:cNvPr>
          <p:cNvGrpSpPr/>
          <p:nvPr/>
        </p:nvGrpSpPr>
        <p:grpSpPr>
          <a:xfrm>
            <a:off x="6392829" y="1610917"/>
            <a:ext cx="5212080" cy="3657600"/>
            <a:chOff x="8430527" y="1768637"/>
            <a:chExt cx="3577771" cy="3694664"/>
          </a:xfrm>
        </p:grpSpPr>
        <p:sp>
          <p:nvSpPr>
            <p:cNvPr id="10" name="Rectangle 9">
              <a:extLst>
                <a:ext uri="{FF2B5EF4-FFF2-40B4-BE49-F238E27FC236}">
                  <a16:creationId xmlns:a16="http://schemas.microsoft.com/office/drawing/2014/main" id="{45606995-5E04-4780-893A-88B952663274}"/>
                </a:ext>
              </a:extLst>
            </p:cNvPr>
            <p:cNvSpPr/>
            <p:nvPr/>
          </p:nvSpPr>
          <p:spPr bwMode="auto">
            <a:xfrm>
              <a:off x="8430527" y="2418344"/>
              <a:ext cx="3577770" cy="3044957"/>
            </a:xfrm>
            <a:prstGeom prst="rect">
              <a:avLst/>
            </a:prstGeom>
            <a:solidFill>
              <a:schemeClr val="bg1">
                <a:lumMod val="95000"/>
              </a:schemeClr>
            </a:solidFill>
            <a:ln>
              <a:noFill/>
              <a:headEnd type="none" w="med" len="med"/>
              <a:tailEnd type="none" w="med" len="med"/>
            </a:ln>
            <a:effectLst>
              <a:outerShdw blurRad="635000" dist="203200" dir="42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200" dirty="0">
                  <a:solidFill>
                    <a:schemeClr val="tx1"/>
                  </a:solidFill>
                  <a:latin typeface="Segoe UI Semilight" panose="020B0402040204020203" pitchFamily="34" charset="0"/>
                  <a:cs typeface="Segoe UI Semilight" panose="020B0402040204020203" pitchFamily="34" charset="0"/>
                </a:rPr>
                <a:t>Random </a:t>
              </a: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encryption output </a:t>
              </a:r>
              <a:r>
                <a:rPr lang="en-US" sz="2200" dirty="0">
                  <a:solidFill>
                    <a:schemeClr val="tx1"/>
                  </a:solidFill>
                  <a:latin typeface="Segoe UI Semilight" panose="020B0402040204020203" pitchFamily="34" charset="0"/>
                  <a:cs typeface="Segoe UI Semilight" panose="020B0402040204020203" pitchFamily="34" charset="0"/>
                </a:rPr>
                <a:t>generated for a given input - good candidate for data returned as aggregate in a set</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b="1" dirty="0">
                <a:solidFill>
                  <a:schemeClr val="tx1"/>
                </a:solidFill>
                <a:latin typeface="Segoe UI Semilight" panose="020B0402040204020203" pitchFamily="34" charset="0"/>
                <a:cs typeface="Segoe UI Semilight" panose="020B04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2200" b="1" dirty="0">
                  <a:solidFill>
                    <a:schemeClr val="tx1"/>
                  </a:solidFill>
                  <a:latin typeface="Segoe UI Semilight" panose="020B0402040204020203" pitchFamily="34" charset="0"/>
                  <a:cs typeface="Segoe UI Semilight" panose="020B0402040204020203" pitchFamily="34" charset="0"/>
                </a:rPr>
                <a:t>Cannot be indexed </a:t>
              </a:r>
            </a:p>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cs typeface="Segoe UI Semilight" panose="020B0402040204020203" pitchFamily="34" charset="0"/>
                </a:rPr>
                <a:t>Truly random values</a:t>
              </a:r>
            </a:p>
            <a:p>
              <a:pPr marL="342900" indent="-342900" defTabSz="932472" fontAlgn="base">
                <a:spcBef>
                  <a:spcPct val="0"/>
                </a:spcBef>
                <a:spcAft>
                  <a:spcPct val="0"/>
                </a:spcAft>
                <a:buFont typeface="Arial" panose="020B0604020202020204" pitchFamily="34" charset="0"/>
                <a:buChar char="•"/>
              </a:pPr>
              <a:r>
                <a:rPr lang="en-US" sz="2200" dirty="0">
                  <a:solidFill>
                    <a:schemeClr val="tx1"/>
                  </a:solidFill>
                  <a:latin typeface="Segoe UI Semilight" panose="020B0402040204020203" pitchFamily="34" charset="0"/>
                  <a:cs typeface="Segoe UI Semilight" panose="020B0402040204020203" pitchFamily="34" charset="0"/>
                </a:rPr>
                <a:t>Lower entropy risk for small value sets </a:t>
              </a:r>
              <a:r>
                <a:rPr lang="en-US" sz="2200" dirty="0">
                  <a:solidFill>
                    <a:schemeClr val="tx1"/>
                  </a:solidFill>
                  <a:latin typeface="Segoe UI Semilight" panose="020B0402040204020203" pitchFamily="34" charset="0"/>
                  <a:ea typeface="Segoe UI" pitchFamily="34" charset="0"/>
                  <a:cs typeface="Segoe UI Semilight" panose="020B0402040204020203" pitchFamily="34" charset="0"/>
                </a:rPr>
                <a:t>(boolean, categorical, numeric)</a:t>
              </a: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defTabSz="932472" fontAlgn="base">
                <a:spcBef>
                  <a:spcPct val="0"/>
                </a:spcBef>
                <a:spcAft>
                  <a:spcPct val="0"/>
                </a:spcAft>
              </a:pPr>
              <a:br>
                <a:rPr lang="en-US" sz="2200" dirty="0">
                  <a:solidFill>
                    <a:schemeClr val="tx1"/>
                  </a:solidFill>
                  <a:latin typeface="Segoe UI Semilight" panose="020B0402040204020203" pitchFamily="34" charset="0"/>
                  <a:cs typeface="Segoe UI Semilight" panose="020B0402040204020203" pitchFamily="34" charset="0"/>
                </a:rPr>
              </a:br>
              <a:endParaRPr lang="en-US" sz="2200" dirty="0">
                <a:solidFill>
                  <a:schemeClr val="tx1"/>
                </a:solidFill>
                <a:latin typeface="Segoe UI Semilight" panose="020B0402040204020203" pitchFamily="34" charset="0"/>
                <a:cs typeface="Segoe UI Semilight" panose="020B0402040204020203" pitchFamily="34" charset="0"/>
              </a:endParaRPr>
            </a:p>
            <a:p>
              <a:pPr algn="l" defTabSz="932472" fontAlgn="base">
                <a:spcBef>
                  <a:spcPct val="0"/>
                </a:spcBef>
                <a:spcAft>
                  <a:spcPct val="0"/>
                </a:spcAft>
              </a:pPr>
              <a:endParaRPr lang="en-US" sz="2200" dirty="0">
                <a:solidFill>
                  <a:schemeClr val="tx1"/>
                </a:solidFill>
                <a:latin typeface="Segoe UI Semilight" panose="020B0402040204020203" pitchFamily="34" charset="0"/>
                <a:ea typeface="Segoe UI" pitchFamily="34" charset="0"/>
                <a:cs typeface="Segoe UI Semilight" panose="020B0402040204020203" pitchFamily="34" charset="0"/>
              </a:endParaRPr>
            </a:p>
            <a:p>
              <a:pPr algn="l" defTabSz="932472" fontAlgn="base">
                <a:spcBef>
                  <a:spcPct val="0"/>
                </a:spcBef>
                <a:spcAft>
                  <a:spcPct val="0"/>
                </a:spcAft>
              </a:pPr>
              <a:endParaRPr lang="en-US" sz="2200" dirty="0" err="1">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14" name="Rectangle 13">
              <a:extLst>
                <a:ext uri="{FF2B5EF4-FFF2-40B4-BE49-F238E27FC236}">
                  <a16:creationId xmlns:a16="http://schemas.microsoft.com/office/drawing/2014/main" id="{81B15C18-1AAD-4EAC-A4DB-BF3CF6C620A4}"/>
                </a:ext>
              </a:extLst>
            </p:cNvPr>
            <p:cNvSpPr/>
            <p:nvPr/>
          </p:nvSpPr>
          <p:spPr bwMode="auto">
            <a:xfrm>
              <a:off x="8430528" y="1768637"/>
              <a:ext cx="3577770" cy="649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Randomized Encryption</a:t>
              </a:r>
            </a:p>
          </p:txBody>
        </p:sp>
      </p:grpSp>
    </p:spTree>
    <p:extLst>
      <p:ext uri="{BB962C8B-B14F-4D97-AF65-F5344CB8AC3E}">
        <p14:creationId xmlns:p14="http://schemas.microsoft.com/office/powerpoint/2010/main" val="2711328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80B73-3849-4AE8-9C9C-7C7A78F7B374}"/>
              </a:ext>
            </a:extLst>
          </p:cNvPr>
          <p:cNvSpPr>
            <a:spLocks noGrp="1"/>
          </p:cNvSpPr>
          <p:nvPr>
            <p:ph type="title"/>
          </p:nvPr>
        </p:nvSpPr>
        <p:spPr/>
        <p:txBody>
          <a:bodyPr/>
          <a:lstStyle/>
          <a:p>
            <a:r>
              <a:rPr lang="en-US" dirty="0"/>
              <a:t>Step 1: Review the Customer Case Study</a:t>
            </a:r>
          </a:p>
        </p:txBody>
      </p:sp>
      <p:sp>
        <p:nvSpPr>
          <p:cNvPr id="5" name="Content Placeholder 4">
            <a:extLst>
              <a:ext uri="{FF2B5EF4-FFF2-40B4-BE49-F238E27FC236}">
                <a16:creationId xmlns:a16="http://schemas.microsoft.com/office/drawing/2014/main" id="{23C926FD-DCE7-42CA-AA84-FD513E848C64}"/>
              </a:ext>
            </a:extLst>
          </p:cNvPr>
          <p:cNvSpPr>
            <a:spLocks noGrp="1"/>
          </p:cNvSpPr>
          <p:nvPr>
            <p:ph sz="quarter" idx="10"/>
          </p:nvPr>
        </p:nvSpPr>
        <p:spPr>
          <a:xfrm>
            <a:off x="584200" y="1435100"/>
            <a:ext cx="6132794" cy="2499146"/>
          </a:xfrm>
        </p:spPr>
        <p:txBody>
          <a:bodyPr/>
          <a:lstStyle/>
          <a:p>
            <a:r>
              <a:rPr lang="en-US" b="1" dirty="0"/>
              <a:t>Outcome </a:t>
            </a:r>
          </a:p>
          <a:p>
            <a:r>
              <a:rPr lang="en-US" dirty="0"/>
              <a:t>Analyze the customer scenario. </a:t>
            </a:r>
          </a:p>
          <a:p>
            <a:endParaRPr lang="en-US" dirty="0"/>
          </a:p>
          <a:p>
            <a:r>
              <a:rPr lang="en-US" b="1" dirty="0"/>
              <a:t>Timeframe: </a:t>
            </a:r>
            <a:r>
              <a:rPr lang="en-US" dirty="0"/>
              <a:t>15 minutes</a:t>
            </a:r>
          </a:p>
          <a:p>
            <a:endParaRPr lang="en-US" dirty="0"/>
          </a:p>
        </p:txBody>
      </p:sp>
    </p:spTree>
    <p:extLst>
      <p:ext uri="{BB962C8B-B14F-4D97-AF65-F5344CB8AC3E}">
        <p14:creationId xmlns:p14="http://schemas.microsoft.com/office/powerpoint/2010/main" val="380323929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Always Encrypted – Management Implications</a:t>
            </a:r>
          </a:p>
        </p:txBody>
      </p:sp>
      <p:sp>
        <p:nvSpPr>
          <p:cNvPr id="2" name="Text Placeholder 1">
            <a:extLst>
              <a:ext uri="{FF2B5EF4-FFF2-40B4-BE49-F238E27FC236}">
                <a16:creationId xmlns:a16="http://schemas.microsoft.com/office/drawing/2014/main" id="{697FF2B8-F1B1-4FA0-8006-F39786092681}"/>
              </a:ext>
            </a:extLst>
          </p:cNvPr>
          <p:cNvSpPr>
            <a:spLocks noGrp="1"/>
          </p:cNvSpPr>
          <p:nvPr>
            <p:ph sz="quarter" idx="10"/>
          </p:nvPr>
        </p:nvSpPr>
        <p:spPr>
          <a:xfrm>
            <a:off x="584200" y="1435100"/>
            <a:ext cx="11018838" cy="6118598"/>
          </a:xfrm>
        </p:spPr>
        <p:txBody>
          <a:bodyPr/>
          <a:lstStyle/>
          <a:p>
            <a:pPr marL="457200" indent="-457200">
              <a:buFont typeface="Arial" panose="020B0604020202020204" pitchFamily="34" charset="0"/>
              <a:buChar char="•"/>
            </a:pPr>
            <a:r>
              <a:rPr lang="en-US" dirty="0"/>
              <a:t>Keys used in the database are backed up in database metadata </a:t>
            </a:r>
          </a:p>
          <a:p>
            <a:pPr marL="457200" indent="-457200">
              <a:buFont typeface="Arial" panose="020B0604020202020204" pitchFamily="34" charset="0"/>
              <a:buChar char="•"/>
            </a:pPr>
            <a:r>
              <a:rPr lang="en-US" dirty="0"/>
              <a:t>A separation of roles increases the security depth for a given data corpus.  </a:t>
            </a:r>
          </a:p>
          <a:p>
            <a:pPr marL="457200" indent="-457200">
              <a:buFont typeface="Arial" panose="020B0604020202020204" pitchFamily="34" charset="0"/>
              <a:buChar char="•"/>
            </a:pPr>
            <a:r>
              <a:rPr lang="en-US" dirty="0"/>
              <a:t>The Key generation process for Column Master Key (CMK) and Column Encryption Key (CEK) becomes an enterprise policy concern</a:t>
            </a:r>
          </a:p>
          <a:p>
            <a:pPr marL="457200" indent="-457200">
              <a:buFont typeface="Arial" panose="020B0604020202020204" pitchFamily="34" charset="0"/>
              <a:buChar char="•"/>
            </a:pPr>
            <a:r>
              <a:rPr lang="en-US" dirty="0"/>
              <a:t>Performance impacts are measurable and are commensurate with number of encrypted </a:t>
            </a:r>
            <a:r>
              <a:rPr lang="en-US" dirty="0" err="1"/>
              <a:t>colums</a:t>
            </a:r>
            <a:r>
              <a:rPr lang="en-US" dirty="0"/>
              <a:t>, column type, and field length</a:t>
            </a:r>
          </a:p>
          <a:p>
            <a:pPr marL="457200" indent="-457200">
              <a:buFont typeface="Arial" panose="020B0604020202020204" pitchFamily="34" charset="0"/>
              <a:buChar char="•"/>
            </a:pPr>
            <a:r>
              <a:rPr lang="en-US" dirty="0"/>
              <a:t>Database operations such as copy, restore, and backups are dependent on key sets so a key archival process must be managed</a:t>
            </a:r>
            <a:br>
              <a:rPr lang="en-US" dirty="0"/>
            </a:br>
            <a:endParaRPr lang="en-US" dirty="0"/>
          </a:p>
          <a:p>
            <a:endParaRPr lang="en-US" dirty="0"/>
          </a:p>
          <a:p>
            <a:endParaRPr lang="en-US" dirty="0"/>
          </a:p>
        </p:txBody>
      </p:sp>
    </p:spTree>
    <p:extLst>
      <p:ext uri="{BB962C8B-B14F-4D97-AF65-F5344CB8AC3E}">
        <p14:creationId xmlns:p14="http://schemas.microsoft.com/office/powerpoint/2010/main" val="18498979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7C92C-8F18-43F7-A071-7ADE02BA57CC}"/>
              </a:ext>
            </a:extLst>
          </p:cNvPr>
          <p:cNvSpPr>
            <a:spLocks noGrp="1"/>
          </p:cNvSpPr>
          <p:nvPr>
            <p:ph type="title"/>
          </p:nvPr>
        </p:nvSpPr>
        <p:spPr/>
        <p:txBody>
          <a:bodyPr/>
          <a:lstStyle/>
          <a:p>
            <a:r>
              <a:rPr lang="en-US" dirty="0"/>
              <a:t>Self-Managed or BYOK Scenarios</a:t>
            </a:r>
          </a:p>
        </p:txBody>
      </p:sp>
      <p:pic>
        <p:nvPicPr>
          <p:cNvPr id="5" name="Content Placeholder 4" descr="A close up of a logo&#10;&#10;Description automatically generated">
            <a:extLst>
              <a:ext uri="{FF2B5EF4-FFF2-40B4-BE49-F238E27FC236}">
                <a16:creationId xmlns:a16="http://schemas.microsoft.com/office/drawing/2014/main" id="{344AC820-4363-41EF-BE8E-13673DBC08BF}"/>
              </a:ext>
            </a:extLst>
          </p:cNvPr>
          <p:cNvPicPr>
            <a:picLocks noGrp="1" noChangeAspect="1"/>
          </p:cNvPicPr>
          <p:nvPr>
            <p:ph sz="quarter" idx="10"/>
          </p:nvPr>
        </p:nvPicPr>
        <p:blipFill>
          <a:blip r:embed="rId2"/>
          <a:stretch>
            <a:fillRect/>
          </a:stretch>
        </p:blipFill>
        <p:spPr>
          <a:xfrm>
            <a:off x="1473747" y="1377538"/>
            <a:ext cx="9244506" cy="4678878"/>
          </a:xfrm>
        </p:spPr>
      </p:pic>
      <p:sp>
        <p:nvSpPr>
          <p:cNvPr id="6" name="Rectangle 5">
            <a:extLst>
              <a:ext uri="{FF2B5EF4-FFF2-40B4-BE49-F238E27FC236}">
                <a16:creationId xmlns:a16="http://schemas.microsoft.com/office/drawing/2014/main" id="{16F28CB0-3A81-4616-BFCF-61E83E084750}"/>
              </a:ext>
            </a:extLst>
          </p:cNvPr>
          <p:cNvSpPr/>
          <p:nvPr/>
        </p:nvSpPr>
        <p:spPr bwMode="auto">
          <a:xfrm>
            <a:off x="9528921" y="3174197"/>
            <a:ext cx="2288614" cy="1245167"/>
          </a:xfrm>
          <a:prstGeom prst="rect">
            <a:avLst/>
          </a:prstGeom>
          <a:solidFill>
            <a:srgbClr val="FFF2C9"/>
          </a:solidFill>
          <a:ln>
            <a:noFill/>
            <a:headEnd type="none" w="med" len="med"/>
            <a:tailEnd type="none" w="med" len="med"/>
          </a:ln>
          <a:effectLst>
            <a:outerShdw blurRad="635000" dist="203200" dir="42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solidFill>
                  <a:schemeClr val="tx1"/>
                </a:solidFill>
                <a:latin typeface="Segoe UI Semilight" panose="020B0402040204020203" pitchFamily="34" charset="0"/>
                <a:cs typeface="Segoe UI Semilight" panose="020B0402040204020203" pitchFamily="34" charset="0"/>
              </a:rPr>
              <a:t>Effective Security Policy requires a separation of roles when managing keys. </a:t>
            </a:r>
          </a:p>
        </p:txBody>
      </p:sp>
      <p:sp>
        <p:nvSpPr>
          <p:cNvPr id="7" name="Rectangle 6">
            <a:extLst>
              <a:ext uri="{FF2B5EF4-FFF2-40B4-BE49-F238E27FC236}">
                <a16:creationId xmlns:a16="http://schemas.microsoft.com/office/drawing/2014/main" id="{53A8A668-6F8C-4533-BF52-D1FBDEC00FC1}"/>
              </a:ext>
            </a:extLst>
          </p:cNvPr>
          <p:cNvSpPr/>
          <p:nvPr/>
        </p:nvSpPr>
        <p:spPr bwMode="auto">
          <a:xfrm>
            <a:off x="975756" y="4419364"/>
            <a:ext cx="2288614" cy="1948344"/>
          </a:xfrm>
          <a:prstGeom prst="rect">
            <a:avLst/>
          </a:prstGeom>
          <a:solidFill>
            <a:srgbClr val="FFF2C9"/>
          </a:solidFill>
          <a:ln>
            <a:noFill/>
            <a:headEnd type="none" w="med" len="med"/>
            <a:tailEnd type="none" w="med" len="med"/>
          </a:ln>
          <a:effectLst>
            <a:outerShdw blurRad="635000" dist="203200" dir="42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solidFill>
                  <a:schemeClr val="tx1"/>
                </a:solidFill>
                <a:latin typeface="Segoe UI Semilight" panose="020B0402040204020203" pitchFamily="34" charset="0"/>
                <a:cs typeface="Segoe UI Semilight" panose="020B0402040204020203" pitchFamily="34" charset="0"/>
              </a:rPr>
              <a:t>For Contoso, </a:t>
            </a:r>
            <a:br>
              <a:rPr lang="en-US" sz="1600" dirty="0">
                <a:solidFill>
                  <a:schemeClr val="tx1"/>
                </a:solidFill>
                <a:latin typeface="Segoe UI Semilight" panose="020B0402040204020203" pitchFamily="34" charset="0"/>
                <a:cs typeface="Segoe UI Semilight" panose="020B0402040204020203" pitchFamily="34" charset="0"/>
              </a:rPr>
            </a:br>
            <a:r>
              <a:rPr lang="en-US" sz="1600" dirty="0">
                <a:solidFill>
                  <a:schemeClr val="tx1"/>
                </a:solidFill>
                <a:latin typeface="Segoe UI Semilight" panose="020B0402040204020203" pitchFamily="34" charset="0"/>
                <a:cs typeface="Segoe UI Semilight" panose="020B0402040204020203" pitchFamily="34" charset="0"/>
              </a:rPr>
              <a:t>Azure SQL DB has direct integration with Azure Key Vault via App Registration with MIP – </a:t>
            </a:r>
            <a:r>
              <a:rPr lang="en-US" sz="1600" b="1" dirty="0">
                <a:solidFill>
                  <a:schemeClr val="tx1"/>
                </a:solidFill>
                <a:latin typeface="Segoe UI Semilight" panose="020B0402040204020203" pitchFamily="34" charset="0"/>
                <a:cs typeface="Segoe UI Semilight" panose="020B0402040204020203" pitchFamily="34" charset="0"/>
              </a:rPr>
              <a:t>using a managed identity </a:t>
            </a:r>
          </a:p>
        </p:txBody>
      </p:sp>
      <p:sp>
        <p:nvSpPr>
          <p:cNvPr id="8" name="Rectangle 7">
            <a:extLst>
              <a:ext uri="{FF2B5EF4-FFF2-40B4-BE49-F238E27FC236}">
                <a16:creationId xmlns:a16="http://schemas.microsoft.com/office/drawing/2014/main" id="{39A54E4E-F2A6-4EE3-862D-7868A9B841FE}"/>
              </a:ext>
            </a:extLst>
          </p:cNvPr>
          <p:cNvSpPr/>
          <p:nvPr/>
        </p:nvSpPr>
        <p:spPr bwMode="auto">
          <a:xfrm>
            <a:off x="588263" y="1515149"/>
            <a:ext cx="2288614" cy="1009638"/>
          </a:xfrm>
          <a:prstGeom prst="rect">
            <a:avLst/>
          </a:prstGeom>
          <a:solidFill>
            <a:srgbClr val="FFF2C9"/>
          </a:solidFill>
          <a:ln>
            <a:noFill/>
            <a:headEnd type="none" w="med" len="med"/>
            <a:tailEnd type="none" w="med" len="med"/>
          </a:ln>
          <a:effectLst>
            <a:outerShdw blurRad="635000" dist="203200" dir="42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solidFill>
                  <a:schemeClr val="tx1"/>
                </a:solidFill>
                <a:latin typeface="Segoe UI Semilight" panose="020B0402040204020203" pitchFamily="34" charset="0"/>
                <a:cs typeface="Segoe UI Semilight" panose="020B0402040204020203" pitchFamily="34" charset="0"/>
              </a:rPr>
              <a:t>For Contoso, BYOK scenario works for both TDE and AE</a:t>
            </a:r>
            <a:endParaRPr lang="en-US" sz="1600" b="1" dirty="0">
              <a:solidFill>
                <a:schemeClr val="tx1"/>
              </a:solidFill>
              <a:latin typeface="Segoe UI Semilight" panose="020B04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id="{56F37491-4A50-495F-9DC2-F0E6EE23125C}"/>
              </a:ext>
            </a:extLst>
          </p:cNvPr>
          <p:cNvSpPr/>
          <p:nvPr/>
        </p:nvSpPr>
        <p:spPr bwMode="auto">
          <a:xfrm>
            <a:off x="6810569" y="1377538"/>
            <a:ext cx="2288614" cy="1009638"/>
          </a:xfrm>
          <a:prstGeom prst="rect">
            <a:avLst/>
          </a:prstGeom>
          <a:solidFill>
            <a:srgbClr val="FFF2C9"/>
          </a:solidFill>
          <a:ln>
            <a:noFill/>
            <a:headEnd type="none" w="med" len="med"/>
            <a:tailEnd type="none" w="med" len="med"/>
          </a:ln>
          <a:effectLst>
            <a:outerShdw blurRad="635000" dist="203200" dir="42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solidFill>
                  <a:schemeClr val="tx1"/>
                </a:solidFill>
                <a:latin typeface="Segoe UI Semilight" panose="020B0402040204020203" pitchFamily="34" charset="0"/>
                <a:cs typeface="Segoe UI Semilight" panose="020B0402040204020203" pitchFamily="34" charset="0"/>
              </a:rPr>
              <a:t>Contoso’s main M365 tenant provides role resolution</a:t>
            </a:r>
            <a:endParaRPr lang="en-US" sz="1600" b="1"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642272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1B9FB-049B-4905-B230-57F5C4FD14E4}"/>
              </a:ext>
            </a:extLst>
          </p:cNvPr>
          <p:cNvSpPr>
            <a:spLocks noGrp="1"/>
          </p:cNvSpPr>
          <p:nvPr>
            <p:ph type="title"/>
          </p:nvPr>
        </p:nvSpPr>
        <p:spPr>
          <a:xfrm>
            <a:off x="585216" y="2537210"/>
            <a:ext cx="9144000" cy="997196"/>
          </a:xfrm>
        </p:spPr>
        <p:txBody>
          <a:bodyPr/>
          <a:lstStyle/>
          <a:p>
            <a:r>
              <a:rPr lang="en-US" dirty="0"/>
              <a:t>Using Azure Key Vault to Secure Application Configuration</a:t>
            </a:r>
          </a:p>
        </p:txBody>
      </p:sp>
    </p:spTree>
    <p:extLst>
      <p:ext uri="{BB962C8B-B14F-4D97-AF65-F5344CB8AC3E}">
        <p14:creationId xmlns:p14="http://schemas.microsoft.com/office/powerpoint/2010/main" val="3401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AFF96-9DD9-4DE6-88A1-8F2E7780C934}"/>
              </a:ext>
            </a:extLst>
          </p:cNvPr>
          <p:cNvSpPr>
            <a:spLocks noGrp="1"/>
          </p:cNvSpPr>
          <p:nvPr>
            <p:ph type="title"/>
          </p:nvPr>
        </p:nvSpPr>
        <p:spPr/>
        <p:txBody>
          <a:bodyPr/>
          <a:lstStyle/>
          <a:p>
            <a:r>
              <a:rPr lang="en-US" dirty="0"/>
              <a:t>Custom Application to Azure Key Vault Integration</a:t>
            </a:r>
          </a:p>
        </p:txBody>
      </p:sp>
      <p:pic>
        <p:nvPicPr>
          <p:cNvPr id="6" name="Picture 5" descr="A screenshot of a cell phone&#10;&#10;Description automatically generated">
            <a:extLst>
              <a:ext uri="{FF2B5EF4-FFF2-40B4-BE49-F238E27FC236}">
                <a16:creationId xmlns:a16="http://schemas.microsoft.com/office/drawing/2014/main" id="{311B578B-FA86-4103-86EA-619DAD40548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42000"/>
                    </a14:imgEffect>
                    <a14:imgEffect>
                      <a14:brightnessContrast contrast="7000"/>
                    </a14:imgEffect>
                  </a14:imgLayer>
                </a14:imgProps>
              </a:ext>
            </a:extLst>
          </a:blip>
          <a:stretch>
            <a:fillRect/>
          </a:stretch>
        </p:blipFill>
        <p:spPr>
          <a:xfrm>
            <a:off x="1228725" y="1438275"/>
            <a:ext cx="9867900" cy="4962524"/>
          </a:xfrm>
          <a:prstGeom prst="rect">
            <a:avLst/>
          </a:prstGeom>
        </p:spPr>
      </p:pic>
      <p:sp>
        <p:nvSpPr>
          <p:cNvPr id="7" name="Rectangle 6">
            <a:extLst>
              <a:ext uri="{FF2B5EF4-FFF2-40B4-BE49-F238E27FC236}">
                <a16:creationId xmlns:a16="http://schemas.microsoft.com/office/drawing/2014/main" id="{E031710F-EA39-4786-B2DA-ED5FD52F517F}"/>
              </a:ext>
            </a:extLst>
          </p:cNvPr>
          <p:cNvSpPr/>
          <p:nvPr/>
        </p:nvSpPr>
        <p:spPr bwMode="auto">
          <a:xfrm>
            <a:off x="7248525" y="4982249"/>
            <a:ext cx="1762125" cy="1009638"/>
          </a:xfrm>
          <a:prstGeom prst="rect">
            <a:avLst/>
          </a:prstGeom>
          <a:solidFill>
            <a:srgbClr val="FFF2C9"/>
          </a:solidFill>
          <a:ln>
            <a:noFill/>
            <a:headEnd type="none" w="med" len="med"/>
            <a:tailEnd type="none" w="med" len="med"/>
          </a:ln>
          <a:effectLst>
            <a:outerShdw blurRad="635000" dist="203200" dir="42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solidFill>
                  <a:schemeClr val="tx1"/>
                </a:solidFill>
                <a:latin typeface="Segoe UI Semilight" panose="020B0402040204020203" pitchFamily="34" charset="0"/>
                <a:cs typeface="Segoe UI Semilight" panose="020B0402040204020203" pitchFamily="34" charset="0"/>
              </a:rPr>
              <a:t>Contoso places an AKV in key environments </a:t>
            </a:r>
            <a:endParaRPr lang="en-US" sz="1600" b="1" dirty="0">
              <a:solidFill>
                <a:schemeClr val="tx1"/>
              </a:solidFill>
              <a:latin typeface="Segoe UI Semilight" panose="020B04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88C0CFDF-27EE-427F-9DFF-82EF5D1D0CDC}"/>
              </a:ext>
            </a:extLst>
          </p:cNvPr>
          <p:cNvSpPr/>
          <p:nvPr/>
        </p:nvSpPr>
        <p:spPr bwMode="auto">
          <a:xfrm>
            <a:off x="3267075" y="3525591"/>
            <a:ext cx="2428875" cy="1209002"/>
          </a:xfrm>
          <a:prstGeom prst="rect">
            <a:avLst/>
          </a:prstGeom>
          <a:solidFill>
            <a:srgbClr val="FFF2C9"/>
          </a:solidFill>
          <a:ln>
            <a:noFill/>
            <a:headEnd type="none" w="med" len="med"/>
            <a:tailEnd type="none" w="med" len="med"/>
          </a:ln>
          <a:effectLst>
            <a:outerShdw blurRad="635000" dist="203200" dir="4200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600" dirty="0">
                <a:solidFill>
                  <a:schemeClr val="tx1"/>
                </a:solidFill>
                <a:latin typeface="Segoe UI Semilight" panose="020B0402040204020203" pitchFamily="34" charset="0"/>
                <a:cs typeface="Segoe UI Semilight" panose="020B0402040204020203" pitchFamily="34" charset="0"/>
              </a:rPr>
              <a:t>Contoso apps are registered with AAD to use managed identities to access AKV</a:t>
            </a:r>
            <a:endParaRPr lang="en-US" sz="1600" b="1"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5968107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1B9FB-049B-4905-B230-57F5C4FD14E4}"/>
              </a:ext>
            </a:extLst>
          </p:cNvPr>
          <p:cNvSpPr>
            <a:spLocks noGrp="1"/>
          </p:cNvSpPr>
          <p:nvPr>
            <p:ph type="title"/>
          </p:nvPr>
        </p:nvSpPr>
        <p:spPr>
          <a:xfrm>
            <a:off x="585216" y="2537210"/>
            <a:ext cx="9144000" cy="997196"/>
          </a:xfrm>
        </p:spPr>
        <p:txBody>
          <a:bodyPr/>
          <a:lstStyle/>
          <a:p>
            <a:r>
              <a:rPr lang="en-US" dirty="0"/>
              <a:t>Ensuring Secure Application Configuration and Deployment </a:t>
            </a:r>
          </a:p>
        </p:txBody>
      </p:sp>
    </p:spTree>
    <p:extLst>
      <p:ext uri="{BB962C8B-B14F-4D97-AF65-F5344CB8AC3E}">
        <p14:creationId xmlns:p14="http://schemas.microsoft.com/office/powerpoint/2010/main" val="131343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AFF96-9DD9-4DE6-88A1-8F2E7780C934}"/>
              </a:ext>
            </a:extLst>
          </p:cNvPr>
          <p:cNvSpPr>
            <a:spLocks noGrp="1"/>
          </p:cNvSpPr>
          <p:nvPr>
            <p:ph type="title"/>
          </p:nvPr>
        </p:nvSpPr>
        <p:spPr>
          <a:xfrm>
            <a:off x="588263" y="457200"/>
            <a:ext cx="11018520" cy="553998"/>
          </a:xfrm>
        </p:spPr>
        <p:txBody>
          <a:bodyPr/>
          <a:lstStyle/>
          <a:p>
            <a:r>
              <a:rPr lang="en-US" b="1" dirty="0"/>
              <a:t>Robust Deployment using a Deployment Tool-Chain</a:t>
            </a:r>
            <a:endParaRPr lang="en-US" dirty="0"/>
          </a:p>
        </p:txBody>
      </p:sp>
      <p:sp>
        <p:nvSpPr>
          <p:cNvPr id="4" name="Content Placeholder 3">
            <a:extLst>
              <a:ext uri="{FF2B5EF4-FFF2-40B4-BE49-F238E27FC236}">
                <a16:creationId xmlns:a16="http://schemas.microsoft.com/office/drawing/2014/main" id="{C45C6239-5E48-4D59-9E71-89304C37B645}"/>
              </a:ext>
            </a:extLst>
          </p:cNvPr>
          <p:cNvSpPr>
            <a:spLocks noGrp="1"/>
          </p:cNvSpPr>
          <p:nvPr>
            <p:ph sz="quarter" idx="10"/>
          </p:nvPr>
        </p:nvSpPr>
        <p:spPr>
          <a:xfrm>
            <a:off x="588263" y="1304020"/>
            <a:ext cx="11018838" cy="4764381"/>
          </a:xfrm>
        </p:spPr>
        <p:txBody>
          <a:bodyPr/>
          <a:lstStyle/>
          <a:p>
            <a:pPr marL="285750" indent="-285750">
              <a:buFont typeface="Arial" panose="020B0604020202020204" pitchFamily="34" charset="0"/>
              <a:buChar char="•"/>
            </a:pPr>
            <a:r>
              <a:rPr lang="en-US" sz="1800" dirty="0"/>
              <a:t>Secure applications are deployed on a </a:t>
            </a:r>
            <a:r>
              <a:rPr lang="en-US" sz="1800" b="1" dirty="0"/>
              <a:t>declarative and repeatable deployment pipeline that deploys to verified environments with their own lifecycle process. </a:t>
            </a:r>
            <a:br>
              <a:rPr lang="en-US" sz="1800" b="1" dirty="0"/>
            </a:br>
            <a:endParaRPr lang="en-US" sz="1800" dirty="0"/>
          </a:p>
          <a:p>
            <a:pPr marL="285750" indent="-285750">
              <a:buFont typeface="Arial" panose="020B0604020202020204" pitchFamily="34" charset="0"/>
              <a:buChar char="•"/>
            </a:pPr>
            <a:r>
              <a:rPr lang="en-US" sz="1800" dirty="0"/>
              <a:t>Apps are developed from an official repo configured to this pipeline and this is the </a:t>
            </a:r>
            <a:r>
              <a:rPr lang="en-US" sz="1800" b="1" dirty="0"/>
              <a:t>only source for secure app deployment through ALL STAGES of the SDLC</a:t>
            </a:r>
            <a:r>
              <a:rPr lang="en-US" sz="1800" dirty="0"/>
              <a:t>.    “One-click”, or “drag and drop” deployments are NOT allowed in any stage of development once an application leaves POC or local development status. </a:t>
            </a:r>
            <a:br>
              <a:rPr lang="en-US" sz="1800" dirty="0"/>
            </a:br>
            <a:endParaRPr lang="en-US" sz="1800" dirty="0"/>
          </a:p>
          <a:p>
            <a:pPr marL="285750" indent="-285750">
              <a:buFont typeface="Arial" panose="020B0604020202020204" pitchFamily="34" charset="0"/>
              <a:buChar char="•"/>
            </a:pPr>
            <a:r>
              <a:rPr lang="en-US" sz="1800" dirty="0"/>
              <a:t>Contoso official releases, use a consistent cadence, and involve a release pattern using trunk-based deployment into a dedicated blue-green production environment that meets security requirements. </a:t>
            </a:r>
            <a:br>
              <a:rPr lang="en-US" sz="1800" dirty="0"/>
            </a:br>
            <a:endParaRPr lang="en-US" sz="1800" dirty="0"/>
          </a:p>
          <a:p>
            <a:pPr marL="285750" indent="-285750">
              <a:buFont typeface="Arial" panose="020B0604020202020204" pitchFamily="34" charset="0"/>
              <a:buChar char="•"/>
            </a:pPr>
            <a:r>
              <a:rPr lang="en-US" sz="1800" dirty="0"/>
              <a:t>All code changes for applications (major and minor releases, scheduled patches, and hotfixes) are all released using this process.</a:t>
            </a:r>
          </a:p>
          <a:p>
            <a:pPr marL="285750" indent="-285750">
              <a:buFont typeface="Arial" panose="020B0604020202020204" pitchFamily="34" charset="0"/>
              <a:buChar char="•"/>
            </a:pPr>
            <a:endParaRPr lang="en-US" sz="1800" dirty="0"/>
          </a:p>
          <a:p>
            <a:r>
              <a:rPr lang="en-US" sz="1800" dirty="0"/>
              <a:t>The ultimate goal here is to provide a </a:t>
            </a:r>
            <a:r>
              <a:rPr lang="en-US" sz="1800" b="1" dirty="0"/>
              <a:t>formal, secure, and repeatable process </a:t>
            </a:r>
            <a:r>
              <a:rPr lang="en-US" sz="1800" dirty="0"/>
              <a:t>with conditional visibility to prevent injection of accidental vulnerabilities as well as reducing opportunities for malicious releases.</a:t>
            </a:r>
          </a:p>
          <a:p>
            <a:endParaRPr lang="en-US" sz="1800" dirty="0"/>
          </a:p>
        </p:txBody>
      </p:sp>
    </p:spTree>
    <p:extLst>
      <p:ext uri="{BB962C8B-B14F-4D97-AF65-F5344CB8AC3E}">
        <p14:creationId xmlns:p14="http://schemas.microsoft.com/office/powerpoint/2010/main" val="14810821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AFF96-9DD9-4DE6-88A1-8F2E7780C934}"/>
              </a:ext>
            </a:extLst>
          </p:cNvPr>
          <p:cNvSpPr>
            <a:spLocks noGrp="1"/>
          </p:cNvSpPr>
          <p:nvPr>
            <p:ph type="title"/>
          </p:nvPr>
        </p:nvSpPr>
        <p:spPr>
          <a:xfrm>
            <a:off x="588263" y="457200"/>
            <a:ext cx="11018520" cy="553998"/>
          </a:xfrm>
        </p:spPr>
        <p:txBody>
          <a:bodyPr/>
          <a:lstStyle/>
          <a:p>
            <a:r>
              <a:rPr lang="en-US" b="1" dirty="0"/>
              <a:t>Secure Application Deployment</a:t>
            </a:r>
            <a:endParaRPr lang="en-US" dirty="0"/>
          </a:p>
        </p:txBody>
      </p:sp>
      <p:pic>
        <p:nvPicPr>
          <p:cNvPr id="7" name="Picture 6" descr="A screenshot of a cell phone&#10;&#10;Description automatically generated">
            <a:extLst>
              <a:ext uri="{FF2B5EF4-FFF2-40B4-BE49-F238E27FC236}">
                <a16:creationId xmlns:a16="http://schemas.microsoft.com/office/drawing/2014/main" id="{1ECBACDF-9574-44FC-8A8A-51D510E40AAD}"/>
              </a:ext>
            </a:extLst>
          </p:cNvPr>
          <p:cNvPicPr>
            <a:picLocks noChangeAspect="1"/>
          </p:cNvPicPr>
          <p:nvPr/>
        </p:nvPicPr>
        <p:blipFill>
          <a:blip r:embed="rId3"/>
          <a:stretch>
            <a:fillRect/>
          </a:stretch>
        </p:blipFill>
        <p:spPr>
          <a:xfrm>
            <a:off x="588263" y="1285874"/>
            <a:ext cx="11155680" cy="5178596"/>
          </a:xfrm>
          <a:prstGeom prst="rect">
            <a:avLst/>
          </a:prstGeom>
        </p:spPr>
      </p:pic>
    </p:spTree>
    <p:extLst>
      <p:ext uri="{BB962C8B-B14F-4D97-AF65-F5344CB8AC3E}">
        <p14:creationId xmlns:p14="http://schemas.microsoft.com/office/powerpoint/2010/main" val="24084997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6AFF96-9DD9-4DE6-88A1-8F2E7780C934}"/>
              </a:ext>
            </a:extLst>
          </p:cNvPr>
          <p:cNvSpPr>
            <a:spLocks noGrp="1"/>
          </p:cNvSpPr>
          <p:nvPr>
            <p:ph type="title"/>
          </p:nvPr>
        </p:nvSpPr>
        <p:spPr>
          <a:xfrm>
            <a:off x="588263" y="457200"/>
            <a:ext cx="11018520" cy="553998"/>
          </a:xfrm>
        </p:spPr>
        <p:txBody>
          <a:bodyPr/>
          <a:lstStyle/>
          <a:p>
            <a:r>
              <a:rPr lang="en-US" b="1" dirty="0"/>
              <a:t>Secure Container Deployment</a:t>
            </a:r>
            <a:endParaRPr lang="en-US" dirty="0"/>
          </a:p>
        </p:txBody>
      </p:sp>
      <p:pic>
        <p:nvPicPr>
          <p:cNvPr id="9" name="Picture 8" descr="A close up of a map&#10;&#10;Description automatically generated">
            <a:extLst>
              <a:ext uri="{FF2B5EF4-FFF2-40B4-BE49-F238E27FC236}">
                <a16:creationId xmlns:a16="http://schemas.microsoft.com/office/drawing/2014/main" id="{27DA0EAD-C959-4E54-BCB5-7F4245F77ABA}"/>
              </a:ext>
            </a:extLst>
          </p:cNvPr>
          <p:cNvPicPr>
            <a:picLocks noChangeAspect="1"/>
          </p:cNvPicPr>
          <p:nvPr/>
        </p:nvPicPr>
        <p:blipFill>
          <a:blip r:embed="rId3"/>
          <a:stretch>
            <a:fillRect/>
          </a:stretch>
        </p:blipFill>
        <p:spPr>
          <a:xfrm>
            <a:off x="588263" y="1095375"/>
            <a:ext cx="11155680" cy="5371467"/>
          </a:xfrm>
          <a:prstGeom prst="rect">
            <a:avLst/>
          </a:prstGeom>
        </p:spPr>
      </p:pic>
    </p:spTree>
    <p:extLst>
      <p:ext uri="{BB962C8B-B14F-4D97-AF65-F5344CB8AC3E}">
        <p14:creationId xmlns:p14="http://schemas.microsoft.com/office/powerpoint/2010/main" val="11780844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80B73-3849-4AE8-9C9C-7C7A78F7B374}"/>
              </a:ext>
            </a:extLst>
          </p:cNvPr>
          <p:cNvSpPr>
            <a:spLocks noGrp="1"/>
          </p:cNvSpPr>
          <p:nvPr>
            <p:ph type="title"/>
          </p:nvPr>
        </p:nvSpPr>
        <p:spPr/>
        <p:txBody>
          <a:bodyPr/>
          <a:lstStyle/>
          <a:p>
            <a:r>
              <a:rPr lang="en-US" dirty="0"/>
              <a:t>Step 3: Present the Solution</a:t>
            </a:r>
          </a:p>
        </p:txBody>
      </p:sp>
      <p:sp>
        <p:nvSpPr>
          <p:cNvPr id="5" name="Content Placeholder 4">
            <a:extLst>
              <a:ext uri="{FF2B5EF4-FFF2-40B4-BE49-F238E27FC236}">
                <a16:creationId xmlns:a16="http://schemas.microsoft.com/office/drawing/2014/main" id="{23C926FD-DCE7-42CA-AA84-FD513E848C64}"/>
              </a:ext>
            </a:extLst>
          </p:cNvPr>
          <p:cNvSpPr>
            <a:spLocks noGrp="1"/>
          </p:cNvSpPr>
          <p:nvPr>
            <p:ph sz="quarter" idx="10"/>
          </p:nvPr>
        </p:nvSpPr>
        <p:spPr>
          <a:xfrm>
            <a:off x="584200" y="1435100"/>
            <a:ext cx="5359400" cy="4308872"/>
          </a:xfrm>
        </p:spPr>
        <p:txBody>
          <a:bodyPr/>
          <a:lstStyle/>
          <a:p>
            <a:r>
              <a:rPr lang="en-US" b="1" dirty="0"/>
              <a:t>Outcome</a:t>
            </a:r>
          </a:p>
          <a:p>
            <a:r>
              <a:rPr lang="en-US" dirty="0"/>
              <a:t>Present a solution to the target customer in a 15 minute chalk-talk </a:t>
            </a:r>
            <a:r>
              <a:rPr lang="en-US" dirty="0" err="1"/>
              <a:t>fomat</a:t>
            </a:r>
            <a:r>
              <a:rPr lang="en-US" dirty="0"/>
              <a:t>. </a:t>
            </a:r>
          </a:p>
          <a:p>
            <a:endParaRPr lang="en-US" b="1" dirty="0"/>
          </a:p>
          <a:p>
            <a:r>
              <a:rPr lang="en-US" b="1" dirty="0"/>
              <a:t>Timeframe</a:t>
            </a:r>
            <a:r>
              <a:rPr lang="en-US" dirty="0"/>
              <a:t>: 30 minutes </a:t>
            </a:r>
          </a:p>
          <a:p>
            <a:r>
              <a:rPr lang="en-US" dirty="0"/>
              <a:t>(15 minutes for each team to present and receive feedback)</a:t>
            </a:r>
          </a:p>
          <a:p>
            <a:endParaRPr lang="en-US" dirty="0"/>
          </a:p>
        </p:txBody>
      </p:sp>
      <p:sp>
        <p:nvSpPr>
          <p:cNvPr id="7" name="Content Placeholder 4">
            <a:extLst>
              <a:ext uri="{FF2B5EF4-FFF2-40B4-BE49-F238E27FC236}">
                <a16:creationId xmlns:a16="http://schemas.microsoft.com/office/drawing/2014/main" id="{E2382F64-151F-4BEE-BD87-C1E2AE491653}"/>
              </a:ext>
            </a:extLst>
          </p:cNvPr>
          <p:cNvSpPr txBox="1">
            <a:spLocks/>
          </p:cNvSpPr>
          <p:nvPr/>
        </p:nvSpPr>
        <p:spPr>
          <a:xfrm>
            <a:off x="6099046" y="1328642"/>
            <a:ext cx="5507737" cy="45550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Directions </a:t>
            </a:r>
          </a:p>
          <a:p>
            <a:pPr marL="457200" indent="-457200">
              <a:buFont typeface="+mj-lt"/>
              <a:buAutoNum type="arabicPeriod"/>
            </a:pPr>
            <a:r>
              <a:rPr lang="en-US" sz="2000" dirty="0"/>
              <a:t>Pair with another table.</a:t>
            </a:r>
          </a:p>
          <a:p>
            <a:pPr marL="457200" indent="-457200">
              <a:buFont typeface="+mj-lt"/>
              <a:buAutoNum type="arabicPeriod"/>
            </a:pPr>
            <a:r>
              <a:rPr lang="en-US" sz="2000" dirty="0"/>
              <a:t>One table is the Microsoft team and the other table is the customer.</a:t>
            </a:r>
          </a:p>
          <a:p>
            <a:pPr marL="457200" indent="-457200">
              <a:buFont typeface="+mj-lt"/>
              <a:buAutoNum type="arabicPeriod"/>
            </a:pPr>
            <a:r>
              <a:rPr lang="en-US" sz="2000" dirty="0"/>
              <a:t>The Microsoft team presents their proposed solution to the customer.</a:t>
            </a:r>
          </a:p>
          <a:p>
            <a:pPr marL="457200" indent="-457200">
              <a:buFont typeface="+mj-lt"/>
              <a:buAutoNum type="arabicPeriod"/>
            </a:pPr>
            <a:r>
              <a:rPr lang="en-US" sz="2000" dirty="0"/>
              <a:t>The customer asks one of the objections from the list of objections in the case study.</a:t>
            </a:r>
          </a:p>
          <a:p>
            <a:pPr marL="457200" indent="-457200">
              <a:buFont typeface="+mj-lt"/>
              <a:buAutoNum type="arabicPeriod"/>
            </a:pPr>
            <a:r>
              <a:rPr lang="en-US" sz="2000" dirty="0"/>
              <a:t>The Microsoft team responds to the objection.</a:t>
            </a:r>
          </a:p>
          <a:p>
            <a:pPr marL="457200" indent="-457200">
              <a:buFont typeface="+mj-lt"/>
              <a:buAutoNum type="arabicPeriod"/>
            </a:pPr>
            <a:r>
              <a:rPr lang="en-US" sz="2000" dirty="0"/>
              <a:t>The customer team gives feedback to the Microsoft team.</a:t>
            </a:r>
          </a:p>
          <a:p>
            <a:pPr marL="457200" indent="-457200">
              <a:buFont typeface="+mj-lt"/>
              <a:buAutoNum type="arabicPeriod"/>
            </a:pPr>
            <a:endParaRPr lang="en-US" sz="2000" dirty="0"/>
          </a:p>
        </p:txBody>
      </p:sp>
    </p:spTree>
    <p:extLst>
      <p:ext uri="{BB962C8B-B14F-4D97-AF65-F5344CB8AC3E}">
        <p14:creationId xmlns:p14="http://schemas.microsoft.com/office/powerpoint/2010/main" val="245728730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80B73-3849-4AE8-9C9C-7C7A78F7B374}"/>
              </a:ext>
            </a:extLst>
          </p:cNvPr>
          <p:cNvSpPr>
            <a:spLocks noGrp="1"/>
          </p:cNvSpPr>
          <p:nvPr>
            <p:ph type="title"/>
          </p:nvPr>
        </p:nvSpPr>
        <p:spPr/>
        <p:txBody>
          <a:bodyPr/>
          <a:lstStyle/>
          <a:p>
            <a:r>
              <a:rPr lang="en-US" dirty="0"/>
              <a:t>Customer Quote</a:t>
            </a:r>
          </a:p>
        </p:txBody>
      </p:sp>
      <p:sp>
        <p:nvSpPr>
          <p:cNvPr id="5" name="Content Placeholder 4">
            <a:extLst>
              <a:ext uri="{FF2B5EF4-FFF2-40B4-BE49-F238E27FC236}">
                <a16:creationId xmlns:a16="http://schemas.microsoft.com/office/drawing/2014/main" id="{23C926FD-DCE7-42CA-AA84-FD513E848C64}"/>
              </a:ext>
            </a:extLst>
          </p:cNvPr>
          <p:cNvSpPr>
            <a:spLocks noGrp="1"/>
          </p:cNvSpPr>
          <p:nvPr>
            <p:ph sz="quarter" idx="10"/>
          </p:nvPr>
        </p:nvSpPr>
        <p:spPr>
          <a:xfrm>
            <a:off x="584199" y="1435100"/>
            <a:ext cx="11236325" cy="4358116"/>
          </a:xfrm>
        </p:spPr>
        <p:txBody>
          <a:bodyPr/>
          <a:lstStyle/>
          <a:p>
            <a:r>
              <a:rPr lang="en-US" sz="2400" i="1" dirty="0"/>
              <a:t>"Securing our Cloud Applications is a key initiative for this fiscal year, as our compliance levels and growth position us to take on our first international client as well as ensuring the proper security stance on custom applications and partner integrations for our existing domestic operations. </a:t>
            </a:r>
          </a:p>
          <a:p>
            <a:endParaRPr lang="en-US" sz="2400" i="1" dirty="0"/>
          </a:p>
          <a:p>
            <a:r>
              <a:rPr lang="en-US" sz="2400" i="1" dirty="0"/>
              <a:t>Using Azure and the Microsoft Identity Platform allows us to extend our identity and access management far beyond our existing security strategy, facilitating support for the varied identity access types for our business partners and customers." </a:t>
            </a:r>
          </a:p>
          <a:p>
            <a:endParaRPr lang="en-US" sz="2400" dirty="0"/>
          </a:p>
          <a:p>
            <a:r>
              <a:rPr lang="en-US" sz="2400" dirty="0"/>
              <a:t>~Jessica Sams, Chief Information Officer and Data Protection Officer</a:t>
            </a:r>
            <a:br>
              <a:rPr lang="en-US" sz="2400" dirty="0"/>
            </a:br>
            <a:r>
              <a:rPr lang="en-US" sz="2400" dirty="0"/>
              <a:t>Contoso Solar, Inc.</a:t>
            </a:r>
          </a:p>
        </p:txBody>
      </p:sp>
    </p:spTree>
    <p:extLst>
      <p:ext uri="{BB962C8B-B14F-4D97-AF65-F5344CB8AC3E}">
        <p14:creationId xmlns:p14="http://schemas.microsoft.com/office/powerpoint/2010/main" val="20768510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80B73-3849-4AE8-9C9C-7C7A78F7B374}"/>
              </a:ext>
            </a:extLst>
          </p:cNvPr>
          <p:cNvSpPr>
            <a:spLocks noGrp="1"/>
          </p:cNvSpPr>
          <p:nvPr>
            <p:ph type="title"/>
          </p:nvPr>
        </p:nvSpPr>
        <p:spPr>
          <a:xfrm>
            <a:off x="588263" y="457200"/>
            <a:ext cx="5221987" cy="553998"/>
          </a:xfrm>
        </p:spPr>
        <p:txBody>
          <a:bodyPr/>
          <a:lstStyle/>
          <a:p>
            <a:r>
              <a:rPr lang="en-US" dirty="0"/>
              <a:t>Customer Scenario</a:t>
            </a:r>
          </a:p>
        </p:txBody>
      </p:sp>
      <p:sp>
        <p:nvSpPr>
          <p:cNvPr id="5" name="Content Placeholder 4">
            <a:extLst>
              <a:ext uri="{FF2B5EF4-FFF2-40B4-BE49-F238E27FC236}">
                <a16:creationId xmlns:a16="http://schemas.microsoft.com/office/drawing/2014/main" id="{23C926FD-DCE7-42CA-AA84-FD513E848C64}"/>
              </a:ext>
            </a:extLst>
          </p:cNvPr>
          <p:cNvSpPr>
            <a:spLocks noGrp="1"/>
          </p:cNvSpPr>
          <p:nvPr>
            <p:ph sz="quarter" idx="10"/>
          </p:nvPr>
        </p:nvSpPr>
        <p:spPr>
          <a:xfrm>
            <a:off x="275990" y="1510517"/>
            <a:ext cx="5664200" cy="5490734"/>
          </a:xfrm>
        </p:spPr>
        <p:txBody>
          <a:bodyPr/>
          <a:lstStyle/>
          <a:p>
            <a:r>
              <a:rPr lang="en-US" dirty="0"/>
              <a:t>The Renewable energy industry is growing incredibly fast!   </a:t>
            </a:r>
          </a:p>
          <a:p>
            <a:endParaRPr lang="en-US" dirty="0"/>
          </a:p>
          <a:p>
            <a:r>
              <a:rPr lang="en-US" dirty="0"/>
              <a:t>Contoso Solar, Inc. is a family-owned commercial and residential solar installation and wholesale supply firm, from the </a:t>
            </a:r>
            <a:r>
              <a:rPr lang="en-US" dirty="0" err="1"/>
              <a:t>PNW</a:t>
            </a:r>
            <a:r>
              <a:rPr lang="en-US" dirty="0"/>
              <a:t>, US</a:t>
            </a:r>
            <a:br>
              <a:rPr lang="en-US" dirty="0"/>
            </a:br>
            <a:endParaRPr lang="en-US" dirty="0"/>
          </a:p>
          <a:p>
            <a:r>
              <a:rPr lang="en-US" dirty="0"/>
              <a:t>Established 2004, Contoso Solar have recently shifted their key operations to the cloud using Azure</a:t>
            </a:r>
            <a:br>
              <a:rPr lang="en-US" sz="3200" dirty="0"/>
            </a:br>
            <a:endParaRPr lang="en-US" sz="3200" dirty="0"/>
          </a:p>
        </p:txBody>
      </p:sp>
      <p:grpSp>
        <p:nvGrpSpPr>
          <p:cNvPr id="7" name="Group 6">
            <a:extLst>
              <a:ext uri="{FF2B5EF4-FFF2-40B4-BE49-F238E27FC236}">
                <a16:creationId xmlns:a16="http://schemas.microsoft.com/office/drawing/2014/main" id="{6FB268D2-9BE6-4379-9E94-3324C6F35B99}"/>
              </a:ext>
            </a:extLst>
          </p:cNvPr>
          <p:cNvGrpSpPr/>
          <p:nvPr/>
        </p:nvGrpSpPr>
        <p:grpSpPr>
          <a:xfrm>
            <a:off x="6096000" y="0"/>
            <a:ext cx="6096000" cy="6858000"/>
            <a:chOff x="6096000" y="0"/>
            <a:chExt cx="6096000" cy="6858000"/>
          </a:xfrm>
        </p:grpSpPr>
        <p:pic>
          <p:nvPicPr>
            <p:cNvPr id="8" name="Picture 7">
              <a:extLst>
                <a:ext uri="{FF2B5EF4-FFF2-40B4-BE49-F238E27FC236}">
                  <a16:creationId xmlns:a16="http://schemas.microsoft.com/office/drawing/2014/main" id="{C832720F-819C-41E2-8ACC-7D724B43DB6E}"/>
                </a:ext>
              </a:extLst>
            </p:cNvPr>
            <p:cNvPicPr>
              <a:picLocks noChangeAspect="1"/>
            </p:cNvPicPr>
            <p:nvPr/>
          </p:nvPicPr>
          <p:blipFill rotWithShape="1">
            <a:blip r:embed="rId2"/>
            <a:srcRect b="-155"/>
            <a:stretch/>
          </p:blipFill>
          <p:spPr>
            <a:xfrm>
              <a:off x="6096000" y="0"/>
              <a:ext cx="6096000" cy="6858000"/>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7D7B70FA-404D-433F-9306-DF766A810A6F}"/>
                </a:ext>
              </a:extLst>
            </p:cNvPr>
            <p:cNvPicPr>
              <a:picLocks noChangeAspect="1"/>
            </p:cNvPicPr>
            <p:nvPr/>
          </p:nvPicPr>
          <p:blipFill>
            <a:blip r:embed="rId3">
              <a:alphaModFix/>
              <a:lum bright="70000" contrast="-70000"/>
              <a:extLst>
                <a:ext uri="{BEBA8EAE-BF5A-486C-A8C5-ECC9F3942E4B}">
                  <a14:imgProps xmlns:a14="http://schemas.microsoft.com/office/drawing/2010/main">
                    <a14:imgLayer r:embed="rId4">
                      <a14:imgEffect>
                        <a14:sharpenSoften amount="33000"/>
                      </a14:imgEffect>
                      <a14:imgEffect>
                        <a14:colorTemperature colorTemp="3299"/>
                      </a14:imgEffect>
                      <a14:imgEffect>
                        <a14:saturation sat="31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299559" y="1510517"/>
              <a:ext cx="4736631" cy="4736631"/>
            </a:xfrm>
            <a:prstGeom prst="rect">
              <a:avLst/>
            </a:prstGeom>
            <a:effectLst>
              <a:glow rad="127000">
                <a:srgbClr val="FFC000">
                  <a:alpha val="30000"/>
                </a:srgbClr>
              </a:glow>
            </a:effectLst>
          </p:spPr>
        </p:pic>
      </p:grpSp>
    </p:spTree>
    <p:extLst>
      <p:ext uri="{BB962C8B-B14F-4D97-AF65-F5344CB8AC3E}">
        <p14:creationId xmlns:p14="http://schemas.microsoft.com/office/powerpoint/2010/main" val="25581565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80B73-3849-4AE8-9C9C-7C7A78F7B374}"/>
              </a:ext>
            </a:extLst>
          </p:cNvPr>
          <p:cNvSpPr>
            <a:spLocks noGrp="1"/>
          </p:cNvSpPr>
          <p:nvPr>
            <p:ph type="title"/>
          </p:nvPr>
        </p:nvSpPr>
        <p:spPr/>
        <p:txBody>
          <a:bodyPr/>
          <a:lstStyle/>
          <a:p>
            <a:r>
              <a:rPr lang="en-US" dirty="0"/>
              <a:t>Wrap-Up</a:t>
            </a:r>
          </a:p>
        </p:txBody>
      </p:sp>
      <p:sp>
        <p:nvSpPr>
          <p:cNvPr id="5" name="Content Placeholder 4">
            <a:extLst>
              <a:ext uri="{FF2B5EF4-FFF2-40B4-BE49-F238E27FC236}">
                <a16:creationId xmlns:a16="http://schemas.microsoft.com/office/drawing/2014/main" id="{23C926FD-DCE7-42CA-AA84-FD513E848C64}"/>
              </a:ext>
            </a:extLst>
          </p:cNvPr>
          <p:cNvSpPr>
            <a:spLocks noGrp="1"/>
          </p:cNvSpPr>
          <p:nvPr>
            <p:ph sz="quarter" idx="10"/>
          </p:nvPr>
        </p:nvSpPr>
        <p:spPr>
          <a:xfrm>
            <a:off x="584200" y="1435100"/>
            <a:ext cx="6132794" cy="3705630"/>
          </a:xfrm>
        </p:spPr>
        <p:txBody>
          <a:bodyPr/>
          <a:lstStyle/>
          <a:p>
            <a:r>
              <a:rPr lang="en-US" b="1" dirty="0"/>
              <a:t>Outcome</a:t>
            </a:r>
          </a:p>
          <a:p>
            <a:pPr marL="457200" indent="-457200">
              <a:buFont typeface="Arial" panose="020B0604020202020204" pitchFamily="34" charset="0"/>
              <a:buChar char="•"/>
            </a:pPr>
            <a:r>
              <a:rPr lang="en-US" dirty="0"/>
              <a:t>Identify the preferred solution for the case study.  </a:t>
            </a:r>
            <a:br>
              <a:rPr lang="en-US" dirty="0"/>
            </a:br>
            <a:endParaRPr lang="en-US" dirty="0"/>
          </a:p>
          <a:p>
            <a:pPr marL="457200" indent="-457200">
              <a:buFont typeface="Arial" panose="020B0604020202020204" pitchFamily="34" charset="0"/>
              <a:buChar char="•"/>
            </a:pPr>
            <a:r>
              <a:rPr lang="en-US" dirty="0"/>
              <a:t>Identify solutions designed by the other teams. </a:t>
            </a:r>
            <a:br>
              <a:rPr lang="en-US" dirty="0"/>
            </a:br>
            <a:endParaRPr lang="en-US" dirty="0"/>
          </a:p>
          <a:p>
            <a:r>
              <a:rPr lang="en-US" b="1" dirty="0"/>
              <a:t>Timeframe: </a:t>
            </a:r>
            <a:r>
              <a:rPr lang="en-US" dirty="0"/>
              <a:t>15 minutes</a:t>
            </a:r>
          </a:p>
        </p:txBody>
      </p:sp>
      <p:pic>
        <p:nvPicPr>
          <p:cNvPr id="6" name="Graphic 5" descr="Abstract and learning objectives" title="Abstract and learning objectives">
            <a:extLst>
              <a:ext uri="{FF2B5EF4-FFF2-40B4-BE49-F238E27FC236}">
                <a16:creationId xmlns:a16="http://schemas.microsoft.com/office/drawing/2014/main" id="{28FE0DAF-15F2-4BE1-A234-FBDE70CFA126}"/>
              </a:ext>
            </a:extLst>
          </p:cNvPr>
          <p:cNvPicPr>
            <a:picLocks noChangeAspect="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4746" y="889495"/>
            <a:ext cx="4800916" cy="5079010"/>
          </a:xfrm>
          <a:prstGeom prst="rect">
            <a:avLst/>
          </a:prstGeom>
        </p:spPr>
      </p:pic>
    </p:spTree>
    <p:extLst>
      <p:ext uri="{BB962C8B-B14F-4D97-AF65-F5344CB8AC3E}">
        <p14:creationId xmlns:p14="http://schemas.microsoft.com/office/powerpoint/2010/main" val="292975645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80B73-3849-4AE8-9C9C-7C7A78F7B374}"/>
              </a:ext>
            </a:extLst>
          </p:cNvPr>
          <p:cNvSpPr>
            <a:spLocks noGrp="1"/>
          </p:cNvSpPr>
          <p:nvPr>
            <p:ph type="title"/>
          </p:nvPr>
        </p:nvSpPr>
        <p:spPr>
          <a:xfrm>
            <a:off x="588263" y="457200"/>
            <a:ext cx="5221987" cy="553998"/>
          </a:xfrm>
        </p:spPr>
        <p:txBody>
          <a:bodyPr/>
          <a:lstStyle/>
          <a:p>
            <a:r>
              <a:rPr lang="en-US" dirty="0"/>
              <a:t>Scenario Details</a:t>
            </a:r>
          </a:p>
        </p:txBody>
      </p:sp>
      <p:sp>
        <p:nvSpPr>
          <p:cNvPr id="5" name="Content Placeholder 4">
            <a:extLst>
              <a:ext uri="{FF2B5EF4-FFF2-40B4-BE49-F238E27FC236}">
                <a16:creationId xmlns:a16="http://schemas.microsoft.com/office/drawing/2014/main" id="{23C926FD-DCE7-42CA-AA84-FD513E848C64}"/>
              </a:ext>
            </a:extLst>
          </p:cNvPr>
          <p:cNvSpPr>
            <a:spLocks noGrp="1"/>
          </p:cNvSpPr>
          <p:nvPr>
            <p:ph sz="quarter" idx="10"/>
          </p:nvPr>
        </p:nvSpPr>
        <p:spPr>
          <a:xfrm>
            <a:off x="275990" y="1510517"/>
            <a:ext cx="5664200" cy="5429179"/>
          </a:xfrm>
        </p:spPr>
        <p:txBody>
          <a:bodyPr/>
          <a:lstStyle/>
          <a:p>
            <a:r>
              <a:rPr lang="en-US" dirty="0"/>
              <a:t>Contoso Solar Applications are managed by a lean DevOps team using Azure</a:t>
            </a:r>
            <a:br>
              <a:rPr lang="en-US" dirty="0"/>
            </a:br>
            <a:endParaRPr lang="en-US" dirty="0"/>
          </a:p>
          <a:p>
            <a:r>
              <a:rPr lang="en-US" dirty="0"/>
              <a:t>They are expanding into a global market with new clients in Canada</a:t>
            </a:r>
            <a:br>
              <a:rPr lang="en-US" dirty="0"/>
            </a:br>
            <a:endParaRPr lang="en-US" dirty="0"/>
          </a:p>
          <a:p>
            <a:r>
              <a:rPr lang="en-US" dirty="0"/>
              <a:t>As Industry grows, Contoso Solar’s main concern is providing secure B2B and B2C interactions with their core business applications and APIs</a:t>
            </a:r>
          </a:p>
          <a:p>
            <a:endParaRPr lang="en-US" dirty="0"/>
          </a:p>
        </p:txBody>
      </p:sp>
      <p:grpSp>
        <p:nvGrpSpPr>
          <p:cNvPr id="10" name="Group 9">
            <a:extLst>
              <a:ext uri="{FF2B5EF4-FFF2-40B4-BE49-F238E27FC236}">
                <a16:creationId xmlns:a16="http://schemas.microsoft.com/office/drawing/2014/main" id="{0D2099E7-1D9A-4B2D-B8EA-D4F7503B7174}"/>
              </a:ext>
            </a:extLst>
          </p:cNvPr>
          <p:cNvGrpSpPr/>
          <p:nvPr/>
        </p:nvGrpSpPr>
        <p:grpSpPr>
          <a:xfrm>
            <a:off x="6099315" y="0"/>
            <a:ext cx="6096000" cy="6858000"/>
            <a:chOff x="6099315" y="0"/>
            <a:chExt cx="6096000" cy="6858000"/>
          </a:xfrm>
        </p:grpSpPr>
        <p:pic>
          <p:nvPicPr>
            <p:cNvPr id="11" name="Picture 2" descr="Instant Asset Write-Off For Small Commercial Solar Still Available">
              <a:extLst>
                <a:ext uri="{FF2B5EF4-FFF2-40B4-BE49-F238E27FC236}">
                  <a16:creationId xmlns:a16="http://schemas.microsoft.com/office/drawing/2014/main" id="{6E9A796F-A170-4BCB-8DBB-0ADC7C152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9315" y="0"/>
              <a:ext cx="6096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drawing&#10;&#10;Description automatically generated">
              <a:extLst>
                <a:ext uri="{FF2B5EF4-FFF2-40B4-BE49-F238E27FC236}">
                  <a16:creationId xmlns:a16="http://schemas.microsoft.com/office/drawing/2014/main" id="{A68DCCB5-EEB9-4DA7-834F-D3AF5CB6A19E}"/>
                </a:ext>
              </a:extLst>
            </p:cNvPr>
            <p:cNvPicPr>
              <a:picLocks noChangeAspect="1"/>
            </p:cNvPicPr>
            <p:nvPr/>
          </p:nvPicPr>
          <p:blipFill>
            <a:blip r:embed="rId3">
              <a:alphaModFix/>
              <a:lum bright="70000" contrast="-70000"/>
              <a:extLst>
                <a:ext uri="{BEBA8EAE-BF5A-486C-A8C5-ECC9F3942E4B}">
                  <a14:imgProps xmlns:a14="http://schemas.microsoft.com/office/drawing/2010/main">
                    <a14:imgLayer r:embed="rId4">
                      <a14:imgEffect>
                        <a14:sharpenSoften amount="33000"/>
                      </a14:imgEffect>
                      <a14:imgEffect>
                        <a14:colorTemperature colorTemp="3299"/>
                      </a14:imgEffect>
                      <a14:imgEffect>
                        <a14:saturation sat="31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889433" y="29584"/>
              <a:ext cx="2291743" cy="2291743"/>
            </a:xfrm>
            <a:prstGeom prst="rect">
              <a:avLst/>
            </a:prstGeom>
            <a:effectLst>
              <a:glow rad="127000">
                <a:srgbClr val="FFC000">
                  <a:alpha val="30000"/>
                </a:srgbClr>
              </a:glow>
            </a:effectLst>
          </p:spPr>
        </p:pic>
      </p:grpSp>
    </p:spTree>
    <p:extLst>
      <p:ext uri="{BB962C8B-B14F-4D97-AF65-F5344CB8AC3E}">
        <p14:creationId xmlns:p14="http://schemas.microsoft.com/office/powerpoint/2010/main" val="32328305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80B73-3849-4AE8-9C9C-7C7A78F7B374}"/>
              </a:ext>
            </a:extLst>
          </p:cNvPr>
          <p:cNvSpPr>
            <a:spLocks noGrp="1"/>
          </p:cNvSpPr>
          <p:nvPr>
            <p:ph type="title"/>
          </p:nvPr>
        </p:nvSpPr>
        <p:spPr>
          <a:xfrm>
            <a:off x="588263" y="457200"/>
            <a:ext cx="5221987" cy="553998"/>
          </a:xfrm>
        </p:spPr>
        <p:txBody>
          <a:bodyPr/>
          <a:lstStyle/>
          <a:p>
            <a:r>
              <a:rPr lang="en-US" dirty="0"/>
              <a:t>Scenario Details</a:t>
            </a:r>
          </a:p>
        </p:txBody>
      </p:sp>
      <p:sp>
        <p:nvSpPr>
          <p:cNvPr id="9" name="Rectangle 8">
            <a:extLst>
              <a:ext uri="{FF2B5EF4-FFF2-40B4-BE49-F238E27FC236}">
                <a16:creationId xmlns:a16="http://schemas.microsoft.com/office/drawing/2014/main" id="{50C3E5FF-76A0-43C7-82EB-294FBBEE12B1}"/>
              </a:ext>
            </a:extLst>
          </p:cNvPr>
          <p:cNvSpPr/>
          <p:nvPr/>
        </p:nvSpPr>
        <p:spPr bwMode="auto">
          <a:xfrm>
            <a:off x="8169076" y="1398635"/>
            <a:ext cx="3753684" cy="5169854"/>
          </a:xfrm>
          <a:prstGeom prst="rect">
            <a:avLst/>
          </a:prstGeom>
          <a:gradFill>
            <a:gsLst>
              <a:gs pos="49523">
                <a:srgbClr val="2088DB"/>
              </a:gs>
              <a:gs pos="39046">
                <a:srgbClr val="4098DE"/>
              </a:gs>
              <a:gs pos="31436">
                <a:srgbClr val="69ADE3"/>
              </a:gs>
              <a:gs pos="19995">
                <a:srgbClr val="A7CCEA"/>
              </a:gs>
              <a:gs pos="60000">
                <a:srgbClr val="0078D7"/>
              </a:gs>
              <a:gs pos="12997">
                <a:srgbClr val="CDDFEE"/>
              </a:gs>
              <a:gs pos="6000">
                <a:srgbClr val="FFFF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5025772-F231-4068-9D20-1F9636F8E77A}"/>
              </a:ext>
            </a:extLst>
          </p:cNvPr>
          <p:cNvSpPr/>
          <p:nvPr/>
        </p:nvSpPr>
        <p:spPr bwMode="auto">
          <a:xfrm>
            <a:off x="4217998" y="1398635"/>
            <a:ext cx="3753684" cy="5169853"/>
          </a:xfrm>
          <a:prstGeom prst="rect">
            <a:avLst/>
          </a:prstGeom>
          <a:gradFill>
            <a:gsLst>
              <a:gs pos="39046">
                <a:srgbClr val="4098DE"/>
              </a:gs>
              <a:gs pos="31436">
                <a:srgbClr val="69ADE3"/>
              </a:gs>
              <a:gs pos="19995">
                <a:srgbClr val="A7CCEA"/>
              </a:gs>
              <a:gs pos="60000">
                <a:srgbClr val="0078D7"/>
              </a:gs>
              <a:gs pos="6000">
                <a:srgbClr val="FFFF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656126F-4731-4759-9211-69E86A0A1C6F}"/>
              </a:ext>
            </a:extLst>
          </p:cNvPr>
          <p:cNvSpPr/>
          <p:nvPr/>
        </p:nvSpPr>
        <p:spPr bwMode="auto">
          <a:xfrm>
            <a:off x="266920" y="1398637"/>
            <a:ext cx="3753684" cy="5169852"/>
          </a:xfrm>
          <a:prstGeom prst="rect">
            <a:avLst/>
          </a:prstGeom>
          <a:gradFill>
            <a:gsLst>
              <a:gs pos="39046">
                <a:srgbClr val="4098DE"/>
              </a:gs>
              <a:gs pos="31436">
                <a:srgbClr val="69ADE3"/>
              </a:gs>
              <a:gs pos="19995">
                <a:srgbClr val="A7CCEA"/>
              </a:gs>
              <a:gs pos="60000">
                <a:srgbClr val="0078D7"/>
              </a:gs>
              <a:gs pos="6000">
                <a:srgbClr val="FFFF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Content Placeholder 2">
            <a:extLst>
              <a:ext uri="{FF2B5EF4-FFF2-40B4-BE49-F238E27FC236}">
                <a16:creationId xmlns:a16="http://schemas.microsoft.com/office/drawing/2014/main" id="{7B6FE3AB-0B92-4ADA-B6D2-49AB748ECCBD}"/>
              </a:ext>
            </a:extLst>
          </p:cNvPr>
          <p:cNvSpPr txBox="1">
            <a:spLocks/>
          </p:cNvSpPr>
          <p:nvPr/>
        </p:nvSpPr>
        <p:spPr>
          <a:xfrm>
            <a:off x="269240" y="4134217"/>
            <a:ext cx="3751364" cy="2434271"/>
          </a:xfrm>
          <a:prstGeom prst="rect">
            <a:avLst/>
          </a:prstGeom>
        </p:spPr>
        <p:txBody>
          <a:bodyPr vert="horz" wrap="square" lIns="18288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schemeClr val="bg1"/>
                </a:solidFill>
              </a:rPr>
              <a:t>Solar Manufacturer and Providers, including professional technical contributors such as: architectural, engineering, and regulatory from state and local entities</a:t>
            </a:r>
          </a:p>
        </p:txBody>
      </p:sp>
      <p:sp>
        <p:nvSpPr>
          <p:cNvPr id="16" name="Content Placeholder 2">
            <a:extLst>
              <a:ext uri="{FF2B5EF4-FFF2-40B4-BE49-F238E27FC236}">
                <a16:creationId xmlns:a16="http://schemas.microsoft.com/office/drawing/2014/main" id="{38AFDE2E-27FD-4DBE-8069-643048B59B6C}"/>
              </a:ext>
            </a:extLst>
          </p:cNvPr>
          <p:cNvSpPr txBox="1">
            <a:spLocks/>
          </p:cNvSpPr>
          <p:nvPr/>
        </p:nvSpPr>
        <p:spPr>
          <a:xfrm>
            <a:off x="4217997" y="4134216"/>
            <a:ext cx="3753685" cy="2434272"/>
          </a:xfrm>
          <a:prstGeom prst="rect">
            <a:avLst/>
          </a:prstGeom>
        </p:spPr>
        <p:txBody>
          <a:bodyPr vert="horz" wrap="square" lIns="182880" tIns="0" rIns="0" bIns="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bg1"/>
                </a:solidFill>
                <a:latin typeface="+mn-lt"/>
              </a:rPr>
              <a:t>DIY Consumers purchasing components and services directly, or using extended offerings provided by Contoso Solar Consumer Services</a:t>
            </a:r>
          </a:p>
        </p:txBody>
      </p:sp>
      <p:sp>
        <p:nvSpPr>
          <p:cNvPr id="17" name="Content Placeholder 2">
            <a:extLst>
              <a:ext uri="{FF2B5EF4-FFF2-40B4-BE49-F238E27FC236}">
                <a16:creationId xmlns:a16="http://schemas.microsoft.com/office/drawing/2014/main" id="{E01AD9DC-955C-4644-ADDB-385C8111D35F}"/>
              </a:ext>
            </a:extLst>
          </p:cNvPr>
          <p:cNvSpPr txBox="1">
            <a:spLocks/>
          </p:cNvSpPr>
          <p:nvPr/>
        </p:nvSpPr>
        <p:spPr>
          <a:xfrm>
            <a:off x="8169077" y="4134217"/>
            <a:ext cx="3753684" cy="2434272"/>
          </a:xfrm>
          <a:prstGeom prst="rect">
            <a:avLst/>
          </a:prstGeom>
        </p:spPr>
        <p:txBody>
          <a:bodyPr vert="horz" wrap="square" lIns="182880" tIns="0" rIns="0" bIns="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bg1"/>
                </a:solidFill>
                <a:latin typeface="+mn-lt"/>
              </a:rPr>
              <a:t>Internal employee groups such as C-Suite, HR, IT, Fulfillment, Partner and Consumer Services, Sales and Marketing</a:t>
            </a:r>
          </a:p>
        </p:txBody>
      </p:sp>
      <p:sp>
        <p:nvSpPr>
          <p:cNvPr id="18" name="Oval 17">
            <a:extLst>
              <a:ext uri="{FF2B5EF4-FFF2-40B4-BE49-F238E27FC236}">
                <a16:creationId xmlns:a16="http://schemas.microsoft.com/office/drawing/2014/main" id="{DABA3BFA-57D3-49F6-AE04-C7E7B7141D56}"/>
              </a:ext>
            </a:extLst>
          </p:cNvPr>
          <p:cNvSpPr/>
          <p:nvPr/>
        </p:nvSpPr>
        <p:spPr bwMode="auto">
          <a:xfrm>
            <a:off x="909322" y="1332051"/>
            <a:ext cx="2468880" cy="2468880"/>
          </a:xfrm>
          <a:prstGeom prst="ellipse">
            <a:avLst/>
          </a:prstGeom>
          <a:solidFill>
            <a:srgbClr val="EE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6600" b="1" dirty="0">
                <a:gradFill>
                  <a:gsLst>
                    <a:gs pos="0">
                      <a:srgbClr val="FFFFFF"/>
                    </a:gs>
                    <a:gs pos="100000">
                      <a:srgbClr val="FFFFFF"/>
                    </a:gs>
                  </a:gsLst>
                  <a:lin ang="5400000" scaled="0"/>
                </a:gradFill>
                <a:ea typeface="Segoe UI" pitchFamily="34" charset="0"/>
                <a:cs typeface="Segoe UI" pitchFamily="34" charset="0"/>
              </a:rPr>
              <a:t>B2B</a:t>
            </a:r>
          </a:p>
        </p:txBody>
      </p:sp>
      <p:sp>
        <p:nvSpPr>
          <p:cNvPr id="19" name="Oval 18">
            <a:extLst>
              <a:ext uri="{FF2B5EF4-FFF2-40B4-BE49-F238E27FC236}">
                <a16:creationId xmlns:a16="http://schemas.microsoft.com/office/drawing/2014/main" id="{2C72D191-3DBE-490E-B96D-FCE679A9062B}"/>
              </a:ext>
            </a:extLst>
          </p:cNvPr>
          <p:cNvSpPr/>
          <p:nvPr/>
        </p:nvSpPr>
        <p:spPr bwMode="auto">
          <a:xfrm>
            <a:off x="4789714" y="1332051"/>
            <a:ext cx="2468880" cy="246888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6600" b="1" dirty="0" err="1">
                <a:gradFill>
                  <a:gsLst>
                    <a:gs pos="0">
                      <a:srgbClr val="FFFFFF"/>
                    </a:gs>
                    <a:gs pos="100000">
                      <a:srgbClr val="FFFFFF"/>
                    </a:gs>
                  </a:gsLst>
                  <a:lin ang="5400000" scaled="0"/>
                </a:gradFill>
                <a:ea typeface="Segoe UI" pitchFamily="34" charset="0"/>
                <a:cs typeface="Segoe UI" pitchFamily="34" charset="0"/>
              </a:rPr>
              <a:t>B2C</a:t>
            </a:r>
            <a:endParaRPr lang="en-US" sz="6600" b="1"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5303194-50CE-4DDA-88A0-41B83D472BCA}"/>
              </a:ext>
            </a:extLst>
          </p:cNvPr>
          <p:cNvSpPr/>
          <p:nvPr/>
        </p:nvSpPr>
        <p:spPr bwMode="auto">
          <a:xfrm>
            <a:off x="8806105" y="1332051"/>
            <a:ext cx="2468880" cy="2468880"/>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6600" b="1" dirty="0">
                <a:gradFill>
                  <a:gsLst>
                    <a:gs pos="0">
                      <a:srgbClr val="FFFFFF"/>
                    </a:gs>
                    <a:gs pos="100000">
                      <a:srgbClr val="FFFFFF"/>
                    </a:gs>
                  </a:gsLst>
                  <a:lin ang="5400000" scaled="0"/>
                </a:gradFill>
                <a:ea typeface="Segoe UI" pitchFamily="34" charset="0"/>
                <a:cs typeface="Segoe UI" pitchFamily="34" charset="0"/>
              </a:rPr>
              <a:t>OPS</a:t>
            </a:r>
          </a:p>
        </p:txBody>
      </p:sp>
    </p:spTree>
    <p:extLst>
      <p:ext uri="{BB962C8B-B14F-4D97-AF65-F5344CB8AC3E}">
        <p14:creationId xmlns:p14="http://schemas.microsoft.com/office/powerpoint/2010/main" val="26562635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5737C-39E3-4B6E-9DCB-877462CCB640}"/>
              </a:ext>
            </a:extLst>
          </p:cNvPr>
          <p:cNvSpPr>
            <a:spLocks noGrp="1"/>
          </p:cNvSpPr>
          <p:nvPr>
            <p:ph type="title"/>
          </p:nvPr>
        </p:nvSpPr>
        <p:spPr>
          <a:xfrm>
            <a:off x="588263" y="457200"/>
            <a:ext cx="5650612" cy="553998"/>
          </a:xfrm>
        </p:spPr>
        <p:txBody>
          <a:bodyPr/>
          <a:lstStyle/>
          <a:p>
            <a:r>
              <a:rPr lang="en-US" dirty="0"/>
              <a:t>Primary Concerns 	</a:t>
            </a:r>
          </a:p>
        </p:txBody>
      </p:sp>
      <p:sp>
        <p:nvSpPr>
          <p:cNvPr id="3" name="Content Placeholder 2">
            <a:extLst>
              <a:ext uri="{FF2B5EF4-FFF2-40B4-BE49-F238E27FC236}">
                <a16:creationId xmlns:a16="http://schemas.microsoft.com/office/drawing/2014/main" id="{56019CAF-531C-4A4A-A627-378878751E4E}"/>
              </a:ext>
            </a:extLst>
          </p:cNvPr>
          <p:cNvSpPr>
            <a:spLocks noGrp="1"/>
          </p:cNvSpPr>
          <p:nvPr>
            <p:ph sz="quarter" idx="10"/>
          </p:nvPr>
        </p:nvSpPr>
        <p:spPr>
          <a:xfrm>
            <a:off x="584200" y="1435100"/>
            <a:ext cx="5511800" cy="4567404"/>
          </a:xfrm>
        </p:spPr>
        <p:txBody>
          <a:bodyPr/>
          <a:lstStyle/>
          <a:p>
            <a:r>
              <a:rPr lang="en-US" dirty="0"/>
              <a:t>Contoso Solar is growing!   Fast!   </a:t>
            </a:r>
          </a:p>
          <a:p>
            <a:endParaRPr lang="en-US" dirty="0"/>
          </a:p>
          <a:p>
            <a:r>
              <a:rPr lang="en-US" dirty="0"/>
              <a:t>How does Contoso Solar provide for all the integration use cases and all the new growth in an efficient manner while also maintaining the highest vigilance for securing their distributed cloud systems? </a:t>
            </a:r>
          </a:p>
          <a:p>
            <a:endParaRPr lang="en-US" dirty="0"/>
          </a:p>
        </p:txBody>
      </p:sp>
      <p:grpSp>
        <p:nvGrpSpPr>
          <p:cNvPr id="4" name="Group 3">
            <a:extLst>
              <a:ext uri="{FF2B5EF4-FFF2-40B4-BE49-F238E27FC236}">
                <a16:creationId xmlns:a16="http://schemas.microsoft.com/office/drawing/2014/main" id="{083DC828-1FA9-47BC-8661-BBA97CE8C02C}"/>
              </a:ext>
            </a:extLst>
          </p:cNvPr>
          <p:cNvGrpSpPr/>
          <p:nvPr/>
        </p:nvGrpSpPr>
        <p:grpSpPr>
          <a:xfrm>
            <a:off x="6680206" y="0"/>
            <a:ext cx="5514981" cy="6858000"/>
            <a:chOff x="6670554" y="0"/>
            <a:chExt cx="5524634" cy="6858000"/>
          </a:xfrm>
        </p:grpSpPr>
        <p:sp>
          <p:nvSpPr>
            <p:cNvPr id="5" name="Rectangle 4">
              <a:extLst>
                <a:ext uri="{FF2B5EF4-FFF2-40B4-BE49-F238E27FC236}">
                  <a16:creationId xmlns:a16="http://schemas.microsoft.com/office/drawing/2014/main" id="{14C79124-6CEA-430C-A08E-F4FFE95C1820}"/>
                </a:ext>
              </a:extLst>
            </p:cNvPr>
            <p:cNvSpPr/>
            <p:nvPr/>
          </p:nvSpPr>
          <p:spPr bwMode="auto">
            <a:xfrm>
              <a:off x="6670554" y="0"/>
              <a:ext cx="5521448" cy="6858000"/>
            </a:xfrm>
            <a:prstGeom prst="rect">
              <a:avLst/>
            </a:prstGeom>
            <a:gradFill>
              <a:gsLst>
                <a:gs pos="49523">
                  <a:srgbClr val="2088DB"/>
                </a:gs>
                <a:gs pos="39046">
                  <a:srgbClr val="4098DE"/>
                </a:gs>
                <a:gs pos="31436">
                  <a:srgbClr val="69ADE3"/>
                </a:gs>
                <a:gs pos="19995">
                  <a:srgbClr val="A7CCEA"/>
                </a:gs>
                <a:gs pos="60000">
                  <a:srgbClr val="0078D7"/>
                </a:gs>
                <a:gs pos="12997">
                  <a:srgbClr val="CDDFEE"/>
                </a:gs>
                <a:gs pos="6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Thought bubble">
              <a:extLst>
                <a:ext uri="{FF2B5EF4-FFF2-40B4-BE49-F238E27FC236}">
                  <a16:creationId xmlns:a16="http://schemas.microsoft.com/office/drawing/2014/main" id="{A55E7096-FF78-4EAA-9AFC-9C2C70CC33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812" y="57150"/>
              <a:ext cx="3780376" cy="3603766"/>
            </a:xfrm>
            <a:prstGeom prst="rect">
              <a:avLst/>
            </a:prstGeom>
          </p:spPr>
        </p:pic>
        <p:grpSp>
          <p:nvGrpSpPr>
            <p:cNvPr id="7" name="Group 6">
              <a:extLst>
                <a:ext uri="{FF2B5EF4-FFF2-40B4-BE49-F238E27FC236}">
                  <a16:creationId xmlns:a16="http://schemas.microsoft.com/office/drawing/2014/main" id="{2953486F-D2D9-4109-91AD-0285C8190E3F}"/>
                </a:ext>
              </a:extLst>
            </p:cNvPr>
            <p:cNvGrpSpPr/>
            <p:nvPr/>
          </p:nvGrpSpPr>
          <p:grpSpPr>
            <a:xfrm>
              <a:off x="7315130" y="3331869"/>
              <a:ext cx="2901716" cy="3198520"/>
              <a:chOff x="7257980" y="3369969"/>
              <a:chExt cx="2901716" cy="3198520"/>
            </a:xfrm>
          </p:grpSpPr>
          <p:pic>
            <p:nvPicPr>
              <p:cNvPr id="8" name="Picture 7" descr="A picture containing drawing&#10;&#10;Description automatically generated">
                <a:extLst>
                  <a:ext uri="{FF2B5EF4-FFF2-40B4-BE49-F238E27FC236}">
                    <a16:creationId xmlns:a16="http://schemas.microsoft.com/office/drawing/2014/main" id="{407E6C34-1B28-441B-B860-178AA42B9125}"/>
                  </a:ext>
                </a:extLst>
              </p:cNvPr>
              <p:cNvPicPr>
                <a:picLocks noChangeAspect="1"/>
              </p:cNvPicPr>
              <p:nvPr/>
            </p:nvPicPr>
            <p:blipFill>
              <a:blip r:embed="rId5">
                <a:alphaModFix/>
                <a:lum bright="70000" contrast="-70000"/>
                <a:extLst>
                  <a:ext uri="{BEBA8EAE-BF5A-486C-A8C5-ECC9F3942E4B}">
                    <a14:imgProps xmlns:a14="http://schemas.microsoft.com/office/drawing/2010/main">
                      <a14:imgLayer r:embed="rId6">
                        <a14:imgEffect>
                          <a14:sharpenSoften amount="33000"/>
                        </a14:imgEffect>
                        <a14:imgEffect>
                          <a14:colorTemperature colorTemp="3299"/>
                        </a14:imgEffect>
                        <a14:imgEffect>
                          <a14:saturation sat="31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257980" y="3666773"/>
                <a:ext cx="2901716" cy="2901716"/>
              </a:xfrm>
              <a:prstGeom prst="rect">
                <a:avLst/>
              </a:prstGeom>
              <a:effectLst>
                <a:glow rad="127000">
                  <a:srgbClr val="FFC000">
                    <a:alpha val="30000"/>
                  </a:srgbClr>
                </a:glow>
              </a:effectLst>
            </p:spPr>
          </p:pic>
          <p:sp>
            <p:nvSpPr>
              <p:cNvPr id="9" name="Oval 8">
                <a:extLst>
                  <a:ext uri="{FF2B5EF4-FFF2-40B4-BE49-F238E27FC236}">
                    <a16:creationId xmlns:a16="http://schemas.microsoft.com/office/drawing/2014/main" id="{E341CC46-A239-4C2B-A5F5-CEE20EE88FF1}"/>
                  </a:ext>
                </a:extLst>
              </p:cNvPr>
              <p:cNvSpPr/>
              <p:nvPr/>
            </p:nvSpPr>
            <p:spPr bwMode="auto">
              <a:xfrm>
                <a:off x="8571678" y="3369969"/>
                <a:ext cx="274320" cy="274320"/>
              </a:xfrm>
              <a:prstGeom prst="ellipse">
                <a:avLst/>
              </a:prstGeom>
              <a:noFill/>
              <a:ln w="79375">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2" name="Graphic 11" descr="Customer objections icon">
            <a:extLst>
              <a:ext uri="{FF2B5EF4-FFF2-40B4-BE49-F238E27FC236}">
                <a16:creationId xmlns:a16="http://schemas.microsoft.com/office/drawing/2014/main" id="{D72818C2-D9EE-4C71-9B03-BAE1329C6E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23425" y="362805"/>
            <a:ext cx="2169751" cy="2169751"/>
          </a:xfrm>
          <a:prstGeom prst="rect">
            <a:avLst/>
          </a:prstGeom>
          <a:effectLst>
            <a:outerShdw blurRad="635000" dist="203200" dir="4200000" algn="ctr" rotWithShape="0">
              <a:srgbClr val="000000">
                <a:alpha val="50000"/>
              </a:srgbClr>
            </a:outerShdw>
          </a:effectLst>
        </p:spPr>
      </p:pic>
    </p:spTree>
    <p:extLst>
      <p:ext uri="{BB962C8B-B14F-4D97-AF65-F5344CB8AC3E}">
        <p14:creationId xmlns:p14="http://schemas.microsoft.com/office/powerpoint/2010/main" val="1304957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31013-DDC8-4C5E-9150-BB5B180071CC}"/>
              </a:ext>
            </a:extLst>
          </p:cNvPr>
          <p:cNvSpPr>
            <a:spLocks noGrp="1"/>
          </p:cNvSpPr>
          <p:nvPr>
            <p:ph type="title"/>
          </p:nvPr>
        </p:nvSpPr>
        <p:spPr>
          <a:xfrm>
            <a:off x="588263" y="457200"/>
            <a:ext cx="5021962" cy="553998"/>
          </a:xfrm>
        </p:spPr>
        <p:txBody>
          <a:bodyPr/>
          <a:lstStyle/>
          <a:p>
            <a:r>
              <a:rPr lang="en-US" dirty="0"/>
              <a:t>Solution Requirements</a:t>
            </a:r>
          </a:p>
        </p:txBody>
      </p:sp>
      <p:sp>
        <p:nvSpPr>
          <p:cNvPr id="3" name="Content Placeholder 2">
            <a:extLst>
              <a:ext uri="{FF2B5EF4-FFF2-40B4-BE49-F238E27FC236}">
                <a16:creationId xmlns:a16="http://schemas.microsoft.com/office/drawing/2014/main" id="{0DA33CCD-BA91-4AE3-A631-9E026D34E714}"/>
              </a:ext>
            </a:extLst>
          </p:cNvPr>
          <p:cNvSpPr>
            <a:spLocks noGrp="1"/>
          </p:cNvSpPr>
          <p:nvPr>
            <p:ph sz="quarter" idx="10"/>
          </p:nvPr>
        </p:nvSpPr>
        <p:spPr>
          <a:xfrm>
            <a:off x="0" y="1371600"/>
            <a:ext cx="6766560" cy="5212080"/>
          </a:xfrm>
        </p:spPr>
        <p:txBody>
          <a:bodyPr/>
          <a:lstStyle/>
          <a:p>
            <a:pPr lvl="1">
              <a:lnSpc>
                <a:spcPct val="120000"/>
              </a:lnSpc>
            </a:pPr>
            <a:r>
              <a:rPr lang="en-US" sz="2800" dirty="0">
                <a:cs typeface="Segoe UI Semilight" panose="020B0402040204020203" pitchFamily="34" charset="0"/>
              </a:rPr>
              <a:t>Uniquely authenticate users in different workflows using one centralized identity platform</a:t>
            </a:r>
          </a:p>
          <a:p>
            <a:pPr lvl="1">
              <a:lnSpc>
                <a:spcPct val="120000"/>
              </a:lnSpc>
            </a:pPr>
            <a:r>
              <a:rPr lang="en-US" sz="2800" dirty="0">
                <a:cs typeface="Segoe UI Semilight" panose="020B0402040204020203" pitchFamily="34" charset="0"/>
              </a:rPr>
              <a:t>Ensure data and data access is protected at all times along the full stack, including database encryption, and application configuration</a:t>
            </a:r>
          </a:p>
          <a:p>
            <a:pPr lvl="1">
              <a:lnSpc>
                <a:spcPct val="120000"/>
              </a:lnSpc>
            </a:pPr>
            <a:r>
              <a:rPr lang="en-US" sz="2800" dirty="0">
                <a:cs typeface="Segoe UI Semilight" panose="020B0402040204020203" pitchFamily="34" charset="0"/>
              </a:rPr>
              <a:t>Ensure applications are secure and released in a secure, predictable manner</a:t>
            </a:r>
          </a:p>
          <a:p>
            <a:endParaRPr lang="en-US" sz="2400" dirty="0"/>
          </a:p>
        </p:txBody>
      </p:sp>
      <p:grpSp>
        <p:nvGrpSpPr>
          <p:cNvPr id="4" name="Group 3">
            <a:extLst>
              <a:ext uri="{FF2B5EF4-FFF2-40B4-BE49-F238E27FC236}">
                <a16:creationId xmlns:a16="http://schemas.microsoft.com/office/drawing/2014/main" id="{16EDE45F-8782-4303-8622-25E288B0C3EE}"/>
              </a:ext>
            </a:extLst>
          </p:cNvPr>
          <p:cNvGrpSpPr/>
          <p:nvPr/>
        </p:nvGrpSpPr>
        <p:grpSpPr>
          <a:xfrm>
            <a:off x="6888480" y="0"/>
            <a:ext cx="5303520" cy="6858000"/>
            <a:chOff x="6888480" y="0"/>
            <a:chExt cx="5303520" cy="6858000"/>
          </a:xfrm>
        </p:grpSpPr>
        <p:sp>
          <p:nvSpPr>
            <p:cNvPr id="5" name="Rectangle 4">
              <a:extLst>
                <a:ext uri="{FF2B5EF4-FFF2-40B4-BE49-F238E27FC236}">
                  <a16:creationId xmlns:a16="http://schemas.microsoft.com/office/drawing/2014/main" id="{5C3E9DC6-5921-4B3F-B38E-CC48AEDB00C1}"/>
                </a:ext>
              </a:extLst>
            </p:cNvPr>
            <p:cNvSpPr/>
            <p:nvPr/>
          </p:nvSpPr>
          <p:spPr bwMode="auto">
            <a:xfrm>
              <a:off x="6888480" y="0"/>
              <a:ext cx="5303520" cy="6858000"/>
            </a:xfrm>
            <a:prstGeom prst="rect">
              <a:avLst/>
            </a:prstGeom>
            <a:gradFill>
              <a:gsLst>
                <a:gs pos="49523">
                  <a:srgbClr val="2088DB"/>
                </a:gs>
                <a:gs pos="39046">
                  <a:srgbClr val="4098DE"/>
                </a:gs>
                <a:gs pos="31436">
                  <a:srgbClr val="69ADE3"/>
                </a:gs>
                <a:gs pos="19995">
                  <a:srgbClr val="A7CCEA"/>
                </a:gs>
                <a:gs pos="60000">
                  <a:srgbClr val="0078D7"/>
                </a:gs>
                <a:gs pos="12997">
                  <a:srgbClr val="CDDFEE"/>
                </a:gs>
                <a:gs pos="6000">
                  <a:srgbClr val="FFFF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icture containing drawing&#10;&#10;Description automatically generated">
              <a:extLst>
                <a:ext uri="{FF2B5EF4-FFF2-40B4-BE49-F238E27FC236}">
                  <a16:creationId xmlns:a16="http://schemas.microsoft.com/office/drawing/2014/main" id="{A6B9E3B0-39FF-433B-8ED0-73AC180E2BE8}"/>
                </a:ext>
              </a:extLst>
            </p:cNvPr>
            <p:cNvPicPr>
              <a:picLocks noChangeAspect="1"/>
            </p:cNvPicPr>
            <p:nvPr/>
          </p:nvPicPr>
          <p:blipFill>
            <a:blip r:embed="rId3">
              <a:alphaModFix/>
              <a:lum bright="70000" contrast="-70000"/>
              <a:extLst>
                <a:ext uri="{BEBA8EAE-BF5A-486C-A8C5-ECC9F3942E4B}">
                  <a14:imgProps xmlns:a14="http://schemas.microsoft.com/office/drawing/2010/main">
                    <a14:imgLayer r:embed="rId4">
                      <a14:imgEffect>
                        <a14:sharpenSoften amount="33000"/>
                      </a14:imgEffect>
                      <a14:imgEffect>
                        <a14:colorTemperature colorTemp="3299"/>
                      </a14:imgEffect>
                      <a14:imgEffect>
                        <a14:saturation sat="31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056534" y="3522641"/>
              <a:ext cx="2901716" cy="2901716"/>
            </a:xfrm>
            <a:prstGeom prst="rect">
              <a:avLst/>
            </a:prstGeom>
            <a:effectLst>
              <a:glow rad="127000">
                <a:srgbClr val="FFC000">
                  <a:alpha val="30000"/>
                </a:srgbClr>
              </a:glow>
            </a:effectLst>
          </p:spPr>
        </p:pic>
        <p:sp>
          <p:nvSpPr>
            <p:cNvPr id="7" name="Oval 6">
              <a:extLst>
                <a:ext uri="{FF2B5EF4-FFF2-40B4-BE49-F238E27FC236}">
                  <a16:creationId xmlns:a16="http://schemas.microsoft.com/office/drawing/2014/main" id="{24E9CBE2-855A-4167-8497-7811ED3A146D}"/>
                </a:ext>
              </a:extLst>
            </p:cNvPr>
            <p:cNvSpPr/>
            <p:nvPr/>
          </p:nvSpPr>
          <p:spPr bwMode="auto">
            <a:xfrm>
              <a:off x="7126838" y="589100"/>
              <a:ext cx="1463040" cy="1463040"/>
            </a:xfrm>
            <a:prstGeom prst="ellipse">
              <a:avLst/>
            </a:prstGeom>
            <a:solidFill>
              <a:srgbClr val="EEAC08"/>
            </a:solidFill>
            <a:ln>
              <a:noFill/>
              <a:headEnd type="none" w="med" len="med"/>
              <a:tailEnd type="none" w="med" len="med"/>
            </a:ln>
            <a:effectLst>
              <a:outerShdw blurRad="635000" dist="203200" dir="4200000" algn="ctr" rotWithShape="0">
                <a:srgbClr val="000000">
                  <a:alpha val="6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B2B</a:t>
              </a:r>
            </a:p>
          </p:txBody>
        </p:sp>
        <p:sp>
          <p:nvSpPr>
            <p:cNvPr id="8" name="Oval 7">
              <a:extLst>
                <a:ext uri="{FF2B5EF4-FFF2-40B4-BE49-F238E27FC236}">
                  <a16:creationId xmlns:a16="http://schemas.microsoft.com/office/drawing/2014/main" id="{D3074C06-7894-4E82-8F34-F12977563925}"/>
                </a:ext>
              </a:extLst>
            </p:cNvPr>
            <p:cNvSpPr/>
            <p:nvPr/>
          </p:nvSpPr>
          <p:spPr bwMode="auto">
            <a:xfrm>
              <a:off x="8805254" y="589100"/>
              <a:ext cx="1463040" cy="1463040"/>
            </a:xfrm>
            <a:prstGeom prst="ellipse">
              <a:avLst/>
            </a:prstGeom>
            <a:solidFill>
              <a:srgbClr val="7030A0"/>
            </a:solidFill>
            <a:ln>
              <a:noFill/>
              <a:headEnd type="none" w="med" len="med"/>
              <a:tailEnd type="none" w="med" len="med"/>
            </a:ln>
            <a:effectLst>
              <a:outerShdw blurRad="635000" dist="203200" dir="4200000" algn="ctr" rotWithShape="0">
                <a:srgbClr val="000000">
                  <a:alpha val="6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err="1">
                  <a:gradFill>
                    <a:gsLst>
                      <a:gs pos="0">
                        <a:srgbClr val="FFFFFF"/>
                      </a:gs>
                      <a:gs pos="100000">
                        <a:srgbClr val="FFFFFF"/>
                      </a:gs>
                    </a:gsLst>
                    <a:lin ang="5400000" scaled="0"/>
                  </a:gradFill>
                  <a:ea typeface="Segoe UI" pitchFamily="34" charset="0"/>
                  <a:cs typeface="Segoe UI" pitchFamily="34" charset="0"/>
                </a:rPr>
                <a:t>B2C</a:t>
              </a:r>
              <a:endParaRPr lang="en-US" sz="3200" b="1"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BEB82FEB-C96E-4CC4-B482-048B39FEC863}"/>
                </a:ext>
              </a:extLst>
            </p:cNvPr>
            <p:cNvSpPr/>
            <p:nvPr/>
          </p:nvSpPr>
          <p:spPr bwMode="auto">
            <a:xfrm>
              <a:off x="10428158" y="589100"/>
              <a:ext cx="1463040" cy="1463040"/>
            </a:xfrm>
            <a:prstGeom prst="ellipse">
              <a:avLst/>
            </a:prstGeom>
            <a:solidFill>
              <a:srgbClr val="00B050"/>
            </a:solidFill>
            <a:ln>
              <a:noFill/>
              <a:headEnd type="none" w="med" len="med"/>
              <a:tailEnd type="none" w="med" len="med"/>
            </a:ln>
            <a:effectLst>
              <a:outerShdw blurRad="635000" dist="203200" dir="4200000" algn="ctr" rotWithShape="0">
                <a:srgbClr val="000000">
                  <a:alpha val="6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b="1" dirty="0">
                  <a:gradFill>
                    <a:gsLst>
                      <a:gs pos="0">
                        <a:srgbClr val="FFFFFF"/>
                      </a:gs>
                      <a:gs pos="100000">
                        <a:srgbClr val="FFFFFF"/>
                      </a:gs>
                    </a:gsLst>
                    <a:lin ang="5400000" scaled="0"/>
                  </a:gradFill>
                  <a:ea typeface="Segoe UI" pitchFamily="34" charset="0"/>
                  <a:cs typeface="Segoe UI" pitchFamily="34" charset="0"/>
                </a:rPr>
                <a:t>OPS</a:t>
              </a:r>
            </a:p>
          </p:txBody>
        </p:sp>
        <p:cxnSp>
          <p:nvCxnSpPr>
            <p:cNvPr id="10" name="Straight Arrow Connector 9">
              <a:extLst>
                <a:ext uri="{FF2B5EF4-FFF2-40B4-BE49-F238E27FC236}">
                  <a16:creationId xmlns:a16="http://schemas.microsoft.com/office/drawing/2014/main" id="{67182F0E-2081-4818-A049-387284495CF0}"/>
                </a:ext>
              </a:extLst>
            </p:cNvPr>
            <p:cNvCxnSpPr>
              <a:cxnSpLocks/>
              <a:stCxn id="7" idx="5"/>
            </p:cNvCxnSpPr>
            <p:nvPr/>
          </p:nvCxnSpPr>
          <p:spPr>
            <a:xfrm>
              <a:off x="8375621" y="1837883"/>
              <a:ext cx="1250000" cy="1684757"/>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45857EC-2600-402B-B886-377DF2DCF7D4}"/>
                </a:ext>
              </a:extLst>
            </p:cNvPr>
            <p:cNvCxnSpPr>
              <a:cxnSpLocks/>
              <a:endCxn id="8" idx="4"/>
            </p:cNvCxnSpPr>
            <p:nvPr/>
          </p:nvCxnSpPr>
          <p:spPr>
            <a:xfrm flipV="1">
              <a:off x="9507392" y="2052140"/>
              <a:ext cx="29382" cy="1623705"/>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BE22C5B-94D5-41C7-8F1C-B60F7AEA14E4}"/>
                </a:ext>
              </a:extLst>
            </p:cNvPr>
            <p:cNvCxnSpPr>
              <a:cxnSpLocks/>
              <a:stCxn id="9" idx="3"/>
              <a:endCxn id="13" idx="5"/>
            </p:cNvCxnSpPr>
            <p:nvPr/>
          </p:nvCxnSpPr>
          <p:spPr>
            <a:xfrm flipH="1">
              <a:off x="9425500" y="1837883"/>
              <a:ext cx="1216915" cy="1684757"/>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Isosceles Triangle 12">
              <a:extLst>
                <a:ext uri="{FF2B5EF4-FFF2-40B4-BE49-F238E27FC236}">
                  <a16:creationId xmlns:a16="http://schemas.microsoft.com/office/drawing/2014/main" id="{3541D30D-AA5C-4347-A2BA-EB8EA9876C1D}"/>
                </a:ext>
              </a:extLst>
            </p:cNvPr>
            <p:cNvSpPr/>
            <p:nvPr/>
          </p:nvSpPr>
          <p:spPr bwMode="auto">
            <a:xfrm rot="10800000">
              <a:off x="9322619" y="3369436"/>
              <a:ext cx="411524" cy="306409"/>
            </a:xfrm>
            <a:prstGeom prst="triangl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31928124"/>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425</TotalTime>
  <Words>8225</Words>
  <Application>Microsoft Office PowerPoint</Application>
  <PresentationFormat>Widescreen</PresentationFormat>
  <Paragraphs>687</Paragraphs>
  <Slides>51</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Consolas</vt:lpstr>
      <vt:lpstr>Lucida Console</vt:lpstr>
      <vt:lpstr>Segoe UI</vt:lpstr>
      <vt:lpstr>Segoe UI Light</vt:lpstr>
      <vt:lpstr>Segoe UI Semibold</vt:lpstr>
      <vt:lpstr>Segoe UI Semilight</vt:lpstr>
      <vt:lpstr>Wingdings</vt:lpstr>
      <vt:lpstr>White Template</vt:lpstr>
      <vt:lpstr>Partner Technical Boot Camp</vt:lpstr>
      <vt:lpstr>Secure Cloud Solutions</vt:lpstr>
      <vt:lpstr>Abstract and Learning Objectives</vt:lpstr>
      <vt:lpstr>Step 1: Review the Customer Case Study</vt:lpstr>
      <vt:lpstr>Customer Scenario</vt:lpstr>
      <vt:lpstr>Scenario Details</vt:lpstr>
      <vt:lpstr>Scenario Details</vt:lpstr>
      <vt:lpstr>Primary Concerns  </vt:lpstr>
      <vt:lpstr>Solution Requirements</vt:lpstr>
      <vt:lpstr>What is an Identity?</vt:lpstr>
      <vt:lpstr>Solution Requirements</vt:lpstr>
      <vt:lpstr>Customer Questions</vt:lpstr>
      <vt:lpstr>Customer Objections</vt:lpstr>
      <vt:lpstr>Contoso Regional Premise Distribution</vt:lpstr>
      <vt:lpstr>Current Contoso Security Architecture</vt:lpstr>
      <vt:lpstr>Step 2:  Design the Solution</vt:lpstr>
      <vt:lpstr>Preferred Target Audience</vt:lpstr>
      <vt:lpstr>Unified Identity Management</vt:lpstr>
      <vt:lpstr>Unified Identity: Simple, Flexible, Secure Connectivity </vt:lpstr>
      <vt:lpstr>Unified Identity: Simple, Flexible, Secure Connectivity </vt:lpstr>
      <vt:lpstr>The Microsoft Identity Platform</vt:lpstr>
      <vt:lpstr>Role-based Access Control</vt:lpstr>
      <vt:lpstr>Role-Based Access Control</vt:lpstr>
      <vt:lpstr>Roles extend beyond the application workflow</vt:lpstr>
      <vt:lpstr>Use Roles to Inform Permissions</vt:lpstr>
      <vt:lpstr>Management with Role Separation </vt:lpstr>
      <vt:lpstr>Common Identity Platform Authentication Flows for Contoso</vt:lpstr>
      <vt:lpstr>A Simple Application Authentication Flow</vt:lpstr>
      <vt:lpstr>“On Behalf Of” (OBO) Authentication Flow</vt:lpstr>
      <vt:lpstr>Securing Data in Motion and at Rest </vt:lpstr>
      <vt:lpstr>What is Row Level Security (RLS)?</vt:lpstr>
      <vt:lpstr>Implementing Row Level Security</vt:lpstr>
      <vt:lpstr>Data Encryption - Overview</vt:lpstr>
      <vt:lpstr>Two TDE Key Management Strategies</vt:lpstr>
      <vt:lpstr>TDE Management Implications </vt:lpstr>
      <vt:lpstr>Data Encryption – Always Encrypted </vt:lpstr>
      <vt:lpstr>Always Encrypted  – Required Key Sets</vt:lpstr>
      <vt:lpstr>Always Encrypted – Client-Side Management</vt:lpstr>
      <vt:lpstr>Always Encrypted – Encryption Types</vt:lpstr>
      <vt:lpstr>Always Encrypted – Management Implications</vt:lpstr>
      <vt:lpstr>Self-Managed or BYOK Scenarios</vt:lpstr>
      <vt:lpstr>Using Azure Key Vault to Secure Application Configuration</vt:lpstr>
      <vt:lpstr>Custom Application to Azure Key Vault Integration</vt:lpstr>
      <vt:lpstr>Ensuring Secure Application Configuration and Deployment </vt:lpstr>
      <vt:lpstr>Robust Deployment using a Deployment Tool-Chain</vt:lpstr>
      <vt:lpstr>Secure Application Deployment</vt:lpstr>
      <vt:lpstr>Secure Container Deployment</vt:lpstr>
      <vt:lpstr>Step 3: Present the Solution</vt:lpstr>
      <vt:lpstr>Customer Quote</vt:lpstr>
      <vt:lpstr>Wrap-Up</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Michael Oliver</cp:lastModifiedBy>
  <cp:revision>45</cp:revision>
  <dcterms:created xsi:type="dcterms:W3CDTF">2020-04-20T15:28:36Z</dcterms:created>
  <dcterms:modified xsi:type="dcterms:W3CDTF">2020-05-31T18:48:29Z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